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96" r:id="rId6"/>
    <p:sldId id="297" r:id="rId7"/>
    <p:sldId id="321" r:id="rId8"/>
    <p:sldId id="298" r:id="rId9"/>
    <p:sldId id="304" r:id="rId10"/>
    <p:sldId id="305" r:id="rId11"/>
    <p:sldId id="320" r:id="rId12"/>
    <p:sldId id="309" r:id="rId13"/>
    <p:sldId id="316" r:id="rId14"/>
    <p:sldId id="322" r:id="rId15"/>
    <p:sldId id="323" r:id="rId16"/>
    <p:sldId id="324" r:id="rId17"/>
    <p:sldId id="325" r:id="rId18"/>
    <p:sldId id="326" r:id="rId19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58C"/>
    <a:srgbClr val="79B72A"/>
    <a:srgbClr val="4096B8"/>
    <a:srgbClr val="79A32A"/>
    <a:srgbClr val="FFFFFF"/>
    <a:srgbClr val="8F4693"/>
    <a:srgbClr val="2F5079"/>
    <a:srgbClr val="000000"/>
    <a:srgbClr val="008452"/>
    <a:srgbClr val="11B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3" autoAdjust="0"/>
  </p:normalViewPr>
  <p:slideViewPr>
    <p:cSldViewPr showGuides="1">
      <p:cViewPr>
        <p:scale>
          <a:sx n="70" d="100"/>
          <a:sy n="70" d="100"/>
        </p:scale>
        <p:origin x="-1836" y="-894"/>
      </p:cViewPr>
      <p:guideLst>
        <p:guide orient="horz" pos="4247"/>
        <p:guide pos="262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CC9A7-032E-405A-A7AF-098E565F9AF6}" type="datetimeFigureOut">
              <a:rPr lang="en-GB" smtClean="0"/>
              <a:pPr/>
              <a:t>24/11/2014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86B40-A132-4827-9E54-760BEAEABAE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361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2116263"/>
            <a:ext cx="4264471" cy="44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413203" cy="1295399"/>
          </a:xfrm>
        </p:spPr>
        <p:txBody>
          <a:bodyPr anchor="t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88" y="404664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653136"/>
            <a:ext cx="59436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5924" y="466328"/>
            <a:ext cx="9073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925" y="5219874"/>
            <a:ext cx="59436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227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404813"/>
            <a:ext cx="898247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12365" y="6410325"/>
            <a:ext cx="4681273" cy="331788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6901035" cy="1295399"/>
          </a:xfrm>
        </p:spPr>
        <p:txBody>
          <a:bodyPr anchor="t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7905328" y="493473"/>
            <a:ext cx="1656184" cy="631271"/>
            <a:chOff x="7905328" y="493473"/>
            <a:chExt cx="1656184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schemeClr val="bg1"/>
                  </a:solidFill>
                </a:rPr>
                <a:t>Logo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7905328" y="1357569"/>
            <a:ext cx="1656184" cy="631271"/>
            <a:chOff x="7905328" y="1357569"/>
            <a:chExt cx="1656184" cy="631271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schemeClr val="bg1"/>
                  </a:solidFill>
                </a:rPr>
                <a:t>Logo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63784" y="5546036"/>
            <a:ext cx="11214196" cy="959392"/>
            <a:chOff x="-663784" y="5546036"/>
            <a:chExt cx="11214196" cy="959392"/>
          </a:xfrm>
        </p:grpSpPr>
        <p:sp>
          <p:nvSpPr>
            <p:cNvPr id="7" name="TextBox 6"/>
            <p:cNvSpPr txBox="1"/>
            <p:nvPr userDrawn="1"/>
          </p:nvSpPr>
          <p:spPr>
            <a:xfrm rot="-2700000">
              <a:off x="521642" y="6074541"/>
              <a:ext cx="13147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Progress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-2700000">
              <a:off x="989622" y="6024208"/>
              <a:ext cx="16129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Community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-2700000">
              <a:off x="1416660" y="5646703"/>
              <a:ext cx="26324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Sessional Meetings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-2700000">
              <a:off x="2155809" y="6024206"/>
              <a:ext cx="14398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Education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-2700000">
              <a:off x="2587673" y="5797705"/>
              <a:ext cx="21416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Working parties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-2700000">
              <a:off x="3238954" y="5948709"/>
              <a:ext cx="17544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Volunteering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-2700000">
              <a:off x="3898857" y="6040986"/>
              <a:ext cx="13933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Research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-2700000">
              <a:off x="4293259" y="5680258"/>
              <a:ext cx="24929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Shaping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the future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-2700000">
              <a:off x="5027083" y="5960094"/>
              <a:ext cx="15969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Networking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-2700000">
              <a:off x="5390230" y="5565807"/>
              <a:ext cx="275908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Professional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support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-2700000">
              <a:off x="6017374" y="5641309"/>
              <a:ext cx="25394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Enterprise and risk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-2700000">
              <a:off x="6634158" y="5767143"/>
              <a:ext cx="21788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Learned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society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-2700000">
              <a:off x="7230849" y="5993647"/>
              <a:ext cx="16450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Opportunity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-2700000">
              <a:off x="7745744" y="5607753"/>
              <a:ext cx="25875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International profile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-2700000">
              <a:off x="8515225" y="6052369"/>
              <a:ext cx="12522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Journals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-2700000">
              <a:off x="8999988" y="6002036"/>
              <a:ext cx="1550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Supporting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-2700000">
              <a:off x="-663784" y="5546036"/>
              <a:ext cx="13612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Expertise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-2700000">
              <a:off x="-612202" y="5873207"/>
              <a:ext cx="175400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Sponsorship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-2700000">
              <a:off x="-251213" y="5655092"/>
              <a:ext cx="26035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Thought leadership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118044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 rot="-2700000">
            <a:off x="521642" y="6074541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Progress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-2700000">
            <a:off x="989622" y="6024208"/>
            <a:ext cx="1612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Community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-2700000">
            <a:off x="1416660" y="5646703"/>
            <a:ext cx="26324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Sessional Meetings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-2700000">
            <a:off x="2155809" y="6024206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Education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-2700000">
            <a:off x="2587673" y="5797705"/>
            <a:ext cx="2141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Working parties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-2700000">
            <a:off x="3238954" y="5948709"/>
            <a:ext cx="1754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Volunteering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-2700000">
            <a:off x="3898857" y="6040986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Research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-2700000">
            <a:off x="4293259" y="5680258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Shaping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the future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-2700000">
            <a:off x="5027083" y="5960094"/>
            <a:ext cx="1596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Networking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 rot="-2700000">
            <a:off x="5390230" y="5565807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Professional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support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-2700000">
            <a:off x="6017374" y="5641309"/>
            <a:ext cx="2539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Enterprise and risk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 rot="-2700000">
            <a:off x="6634158" y="5767143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Learned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society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 rot="-2700000">
            <a:off x="7230849" y="5993647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Opportunity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 rot="-2700000">
            <a:off x="7745744" y="5607753"/>
            <a:ext cx="2587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International profile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 rot="-2700000">
            <a:off x="8515225" y="6052369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Journals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 rot="-2700000">
            <a:off x="8999988" y="6002036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Supporting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-2700000">
            <a:off x="-663784" y="5546036"/>
            <a:ext cx="1361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Expertise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 rot="-2700000">
            <a:off x="-612202" y="5873207"/>
            <a:ext cx="1754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Sponsorship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 rot="-2700000">
            <a:off x="-251213" y="5655092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Thought leadership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62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5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1500435" cy="300075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229" y="404813"/>
            <a:ext cx="89824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229" y="1557338"/>
            <a:ext cx="8982471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229" y="6410325"/>
            <a:ext cx="218413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2365" y="6410325"/>
            <a:ext cx="468127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07340" y="6329363"/>
            <a:ext cx="889132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10" name="Group 64"/>
          <p:cNvGrpSpPr/>
          <p:nvPr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 smtClean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1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Dark blue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G52  B88</a:t>
                </a:r>
                <a:endParaRPr lang="en-US" sz="1000" dirty="0"/>
              </a:p>
            </p:txBody>
          </p:sp>
        </p:grpSp>
        <p:grpSp>
          <p:nvGrpSpPr>
            <p:cNvPr id="1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Gold</a:t>
                </a:r>
              </a:p>
              <a:p>
                <a:r>
                  <a:rPr lang="en-GB" sz="1000" dirty="0" smtClean="0"/>
                  <a:t>R217</a:t>
                </a:r>
                <a:r>
                  <a:rPr lang="en-GB" sz="1000" baseline="0" dirty="0" smtClean="0"/>
                  <a:t>  G171  B22</a:t>
                </a:r>
                <a:endParaRPr lang="en-US" sz="800" dirty="0"/>
              </a:p>
            </p:txBody>
          </p:sp>
        </p:grpSp>
        <p:grpSp>
          <p:nvGrpSpPr>
            <p:cNvPr id="1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Mid blue</a:t>
                </a:r>
              </a:p>
              <a:p>
                <a:r>
                  <a:rPr lang="en-GB" sz="1000" dirty="0" smtClean="0"/>
                  <a:t>R64</a:t>
                </a:r>
                <a:r>
                  <a:rPr lang="en-GB" sz="1000" baseline="0" dirty="0" smtClean="0"/>
                  <a:t>  G150  B184</a:t>
                </a:r>
                <a:endParaRPr lang="en-US" sz="1000" dirty="0"/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 smtClean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50" name="Rectangle 4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extBox 5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grey</a:t>
                </a:r>
              </a:p>
              <a:p>
                <a:r>
                  <a:rPr lang="en-GB" sz="1000" dirty="0" smtClean="0"/>
                  <a:t>R220</a:t>
                </a:r>
                <a:r>
                  <a:rPr lang="en-GB" sz="1000" baseline="0" dirty="0" smtClean="0"/>
                  <a:t>  G221  B217</a:t>
                </a:r>
                <a:endParaRPr lang="en-US" sz="1000" dirty="0"/>
              </a:p>
            </p:txBody>
          </p:sp>
        </p:grpSp>
        <p:grpSp>
          <p:nvGrpSpPr>
            <p:cNvPr id="2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Pea green</a:t>
                </a:r>
              </a:p>
              <a:p>
                <a:r>
                  <a:rPr lang="en-GB" sz="1000" dirty="0" smtClean="0"/>
                  <a:t>R121</a:t>
                </a:r>
                <a:r>
                  <a:rPr lang="en-GB" sz="1000" baseline="0" dirty="0" smtClean="0"/>
                  <a:t>  G163  B42</a:t>
                </a:r>
                <a:endParaRPr lang="en-US" sz="1000" dirty="0"/>
              </a:p>
            </p:txBody>
          </p:sp>
        </p:grpSp>
        <p:grpSp>
          <p:nvGrpSpPr>
            <p:cNvPr id="21" name="Group 60"/>
            <p:cNvGrpSpPr/>
            <p:nvPr userDrawn="1"/>
          </p:nvGrpSpPr>
          <p:grpSpPr>
            <a:xfrm>
              <a:off x="-2982571" y="3144506"/>
              <a:ext cx="2863473" cy="307777"/>
              <a:chOff x="-2982571" y="3144506"/>
              <a:chExt cx="2863473" cy="307777"/>
            </a:xfrm>
          </p:grpSpPr>
          <p:sp>
            <p:nvSpPr>
              <p:cNvPr id="46" name="Rectangle 4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/>
              <p:cNvSpPr txBox="1"/>
              <p:nvPr userDrawn="1"/>
            </p:nvSpPr>
            <p:spPr>
              <a:xfrm>
                <a:off x="-2518224" y="314450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Forest green</a:t>
                </a:r>
              </a:p>
              <a:p>
                <a:r>
                  <a:rPr lang="en-GB" sz="1000" dirty="0" smtClean="0"/>
                  <a:t>R</a:t>
                </a:r>
                <a:r>
                  <a:rPr lang="en-GB" sz="1000" baseline="0" dirty="0" smtClean="0"/>
                  <a:t>0 G132  B82</a:t>
                </a:r>
                <a:endParaRPr lang="en-US" sz="1000" dirty="0"/>
              </a:p>
            </p:txBody>
          </p:sp>
        </p:grpSp>
        <p:grpSp>
          <p:nvGrpSpPr>
            <p:cNvPr id="2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Bottle green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G179  B162</a:t>
                </a:r>
                <a:endParaRPr lang="en-US" sz="1000" dirty="0"/>
              </a:p>
            </p:txBody>
          </p:sp>
        </p:grpSp>
        <p:grpSp>
          <p:nvGrpSpPr>
            <p:cNvPr id="2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Cyan</a:t>
                </a:r>
              </a:p>
              <a:p>
                <a:r>
                  <a:rPr lang="en-GB" sz="1000" dirty="0" smtClean="0"/>
                  <a:t>R0</a:t>
                </a:r>
                <a:r>
                  <a:rPr lang="en-GB" sz="1000" baseline="0" dirty="0" smtClean="0"/>
                  <a:t>  G156  B200</a:t>
                </a:r>
                <a:endParaRPr lang="en-US" sz="1000" dirty="0"/>
              </a:p>
            </p:txBody>
          </p:sp>
        </p:grpSp>
        <p:grpSp>
          <p:nvGrpSpPr>
            <p:cNvPr id="2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blue</a:t>
                </a:r>
              </a:p>
              <a:p>
                <a:r>
                  <a:rPr lang="en-GB" sz="1000" dirty="0" smtClean="0"/>
                  <a:t>R124</a:t>
                </a:r>
                <a:r>
                  <a:rPr lang="en-GB" sz="1000" baseline="0" dirty="0" smtClean="0"/>
                  <a:t>  G179  B225</a:t>
                </a:r>
                <a:endParaRPr lang="en-US" sz="1000" dirty="0"/>
              </a:p>
            </p:txBody>
          </p:sp>
        </p:grpSp>
        <p:grpSp>
          <p:nvGrpSpPr>
            <p:cNvPr id="2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Violet</a:t>
                </a:r>
              </a:p>
              <a:p>
                <a:r>
                  <a:rPr lang="en-GB" sz="1000" dirty="0" smtClean="0"/>
                  <a:t>R128</a:t>
                </a:r>
                <a:r>
                  <a:rPr lang="en-GB" sz="1000" baseline="0" dirty="0" smtClean="0"/>
                  <a:t>  G118  B207</a:t>
                </a:r>
                <a:endParaRPr lang="en-US" sz="1000" dirty="0"/>
              </a:p>
            </p:txBody>
          </p:sp>
        </p:grpSp>
        <p:grpSp>
          <p:nvGrpSpPr>
            <p:cNvPr id="2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Purple</a:t>
                </a:r>
              </a:p>
              <a:p>
                <a:r>
                  <a:rPr lang="en-GB" sz="1000" dirty="0" smtClean="0"/>
                  <a:t>R143</a:t>
                </a:r>
                <a:r>
                  <a:rPr lang="en-GB" sz="1000" baseline="0" dirty="0" smtClean="0"/>
                  <a:t>  G70  B147</a:t>
                </a:r>
                <a:endParaRPr lang="en-US" sz="1000" dirty="0"/>
              </a:p>
            </p:txBody>
          </p:sp>
        </p:grpSp>
        <p:grpSp>
          <p:nvGrpSpPr>
            <p:cNvPr id="2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Fuscia</a:t>
                </a:r>
              </a:p>
              <a:p>
                <a:r>
                  <a:rPr lang="en-GB" sz="1000" dirty="0" smtClean="0"/>
                  <a:t>R233</a:t>
                </a:r>
                <a:r>
                  <a:rPr lang="en-GB" sz="1000" baseline="0" dirty="0" smtClean="0"/>
                  <a:t>  G69  B140</a:t>
                </a:r>
                <a:endParaRPr lang="en-US" sz="1000" dirty="0"/>
              </a:p>
            </p:txBody>
          </p:sp>
        </p:grpSp>
        <p:grpSp>
          <p:nvGrpSpPr>
            <p:cNvPr id="2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Red</a:t>
                </a:r>
              </a:p>
              <a:p>
                <a:r>
                  <a:rPr lang="en-GB" sz="1000" dirty="0" smtClean="0"/>
                  <a:t>R200</a:t>
                </a:r>
                <a:r>
                  <a:rPr lang="en-GB" sz="1000" baseline="0" dirty="0" smtClean="0"/>
                  <a:t>  G30  B69</a:t>
                </a:r>
                <a:endParaRPr lang="en-US" sz="1000" dirty="0"/>
              </a:p>
            </p:txBody>
          </p:sp>
        </p:grpSp>
        <p:grpSp>
          <p:nvGrpSpPr>
            <p:cNvPr id="2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Orange</a:t>
                </a:r>
              </a:p>
              <a:p>
                <a:r>
                  <a:rPr lang="en-GB" sz="1000" dirty="0" smtClean="0"/>
                  <a:t>R238</a:t>
                </a:r>
                <a:r>
                  <a:rPr lang="en-GB" sz="1000" baseline="0" dirty="0" smtClean="0"/>
                  <a:t>  G116  29</a:t>
                </a:r>
                <a:endParaRPr lang="en-US" sz="1000" dirty="0"/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2989413" y="2351160"/>
            <a:ext cx="309565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-2503533" y="234888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smtClean="0"/>
              <a:t>Dark grey</a:t>
            </a:r>
          </a:p>
          <a:p>
            <a:r>
              <a:rPr lang="en-GB" sz="1000" dirty="0" smtClean="0"/>
              <a:t>R63</a:t>
            </a:r>
            <a:r>
              <a:rPr lang="en-GB" sz="1000" baseline="0" dirty="0" smtClean="0"/>
              <a:t>  G69  B72</a:t>
            </a:r>
            <a:endParaRPr lang="en-US" sz="1000" dirty="0"/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2" y="5563121"/>
            <a:ext cx="1656184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2" r:id="rId3"/>
    <p:sldLayoutId id="2147483661" r:id="rId4"/>
    <p:sldLayoutId id="2147483664" r:id="rId5"/>
    <p:sldLayoutId id="2147483666" r:id="rId6"/>
    <p:sldLayoutId id="2147483668" r:id="rId7"/>
    <p:sldLayoutId id="2147483669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7" r:id="rId14"/>
    <p:sldLayoutId id="2147483660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563" indent="-17462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13" indent="-18256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288" indent="-17621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4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6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38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0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6496" y="2060848"/>
            <a:ext cx="8413203" cy="1295399"/>
          </a:xfrm>
        </p:spPr>
        <p:txBody>
          <a:bodyPr/>
          <a:lstStyle/>
          <a:p>
            <a:pPr>
              <a:tabLst>
                <a:tab pos="2157413" algn="l"/>
              </a:tabLst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Dr Trevor Watkins</a:t>
            </a:r>
            <a:br>
              <a:rPr lang="en-GB" sz="1800" dirty="0" smtClean="0"/>
            </a:br>
            <a:r>
              <a:rPr lang="en-GB" sz="1800" dirty="0" smtClean="0"/>
              <a:t>Director of Education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600" dirty="0" smtClean="0">
                <a:solidFill>
                  <a:schemeClr val="bg1"/>
                </a:solidFill>
              </a:rPr>
              <a:t/>
            </a:r>
            <a:br>
              <a:rPr lang="en-GB" sz="2600" dirty="0" smtClean="0">
                <a:solidFill>
                  <a:schemeClr val="bg1"/>
                </a:solidFill>
              </a:rPr>
            </a:br>
            <a:endParaRPr lang="en-GB" sz="26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72480" y="2689756"/>
            <a:ext cx="63367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2"/>
                </a:solidFill>
              </a:rPr>
              <a:t>Educating the Actuaries of the Future </a:t>
            </a:r>
            <a:endParaRPr lang="en-GB" sz="2800" dirty="0" smtClean="0">
              <a:solidFill>
                <a:schemeClr val="bg2"/>
              </a:solidFill>
            </a:endParaRPr>
          </a:p>
          <a:p>
            <a:r>
              <a:rPr lang="en-GB" sz="2400" dirty="0" smtClean="0">
                <a:solidFill>
                  <a:schemeClr val="bg2"/>
                </a:solidFill>
              </a:rPr>
              <a:t>ATRC 02 December 2014</a:t>
            </a:r>
            <a:endParaRPr lang="en-GB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44624"/>
            <a:ext cx="9096771" cy="1143000"/>
          </a:xfrm>
        </p:spPr>
        <p:txBody>
          <a:bodyPr/>
          <a:lstStyle/>
          <a:p>
            <a:r>
              <a:rPr lang="en-GB" dirty="0" smtClean="0"/>
              <a:t>Overview of the new CAA qualification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25" y="1052736"/>
            <a:ext cx="9166175" cy="50405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GB" sz="1800" b="1" dirty="0" smtClean="0"/>
              <a:t>Two new membership categories (Certified Actuarial Analyst and Student Actuarial Analyst) and an associated qualification</a:t>
            </a:r>
          </a:p>
          <a:p>
            <a:pPr>
              <a:spcBef>
                <a:spcPts val="0"/>
              </a:spcBef>
              <a:spcAft>
                <a:spcPts val="200"/>
              </a:spcAft>
              <a:buNone/>
            </a:pPr>
            <a:endParaRPr lang="en-GB" sz="1800" b="1" dirty="0" smtClean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GB" sz="1800" b="1" dirty="0" smtClean="0"/>
              <a:t>It has been developed in response to market demand</a:t>
            </a:r>
          </a:p>
          <a:p>
            <a:pPr>
              <a:spcBef>
                <a:spcPts val="0"/>
              </a:spcBef>
              <a:spcAft>
                <a:spcPts val="200"/>
              </a:spcAft>
              <a:buNone/>
            </a:pPr>
            <a:endParaRPr lang="en-GB" sz="1800" b="1" dirty="0" smtClean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GB" sz="1800" b="1" dirty="0" smtClean="0"/>
              <a:t>A desirable qualification for those working alongside actuaries and in broader financial services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GB" sz="1800" b="1" dirty="0" smtClean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GB" sz="1800" b="1" dirty="0" smtClean="0"/>
              <a:t>This will bring such roles within a professional environment, equipping Certified Actuarial Analysts with high quality technical skills and the support of a leading professional body</a:t>
            </a:r>
          </a:p>
          <a:p>
            <a:pPr>
              <a:spcBef>
                <a:spcPts val="0"/>
              </a:spcBef>
              <a:spcAft>
                <a:spcPts val="200"/>
              </a:spcAft>
              <a:buNone/>
            </a:pPr>
            <a:endParaRPr lang="en-GB" sz="1800" b="1" dirty="0" smtClean="0"/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GB" sz="1800" b="1" dirty="0" smtClean="0"/>
              <a:t>Certified Actuarial Analysts are clearly differentiated from Fellows and Associates. They can use the post-nominal letters ‘CAA’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GB" sz="1800" b="1" dirty="0" smtClean="0"/>
          </a:p>
          <a:p>
            <a:pPr marL="0" indent="0">
              <a:buNone/>
            </a:pPr>
            <a:endParaRPr lang="en-GB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review of the IFoA qualification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Some key issues:</a:t>
            </a:r>
          </a:p>
          <a:p>
            <a:pPr lvl="1"/>
            <a:r>
              <a:rPr lang="en-GB" sz="2400" dirty="0" smtClean="0"/>
              <a:t>Time taken to qualify</a:t>
            </a:r>
          </a:p>
          <a:p>
            <a:pPr lvl="1"/>
            <a:r>
              <a:rPr lang="en-GB" sz="2400" dirty="0" smtClean="0"/>
              <a:t>Relevance</a:t>
            </a:r>
          </a:p>
          <a:p>
            <a:pPr lvl="1"/>
            <a:r>
              <a:rPr lang="en-GB" sz="2400" dirty="0" smtClean="0"/>
              <a:t>Competences v knowledge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198415" y="6399950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E8DA6AF-1811-4E27-A96F-54109F1D0275}" type="slidenum">
              <a:rPr lang="en-GB" sz="1200"/>
              <a:pPr/>
              <a:t>11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277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Actuarial skill sets – today</a:t>
            </a:r>
          </a:p>
        </p:txBody>
      </p:sp>
      <p:sp>
        <p:nvSpPr>
          <p:cNvPr id="54274" name="Date Placeholder 3"/>
          <p:cNvSpPr txBox="1">
            <a:spLocks noGrp="1"/>
          </p:cNvSpPr>
          <p:nvPr/>
        </p:nvSpPr>
        <p:spPr bwMode="auto">
          <a:xfrm>
            <a:off x="428229" y="6410325"/>
            <a:ext cx="218413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dirty="0"/>
          </a:p>
        </p:txBody>
      </p:sp>
      <p:sp>
        <p:nvSpPr>
          <p:cNvPr id="54275" name="Slide Number Placeholder 4"/>
          <p:cNvSpPr txBox="1">
            <a:spLocks noGrp="1"/>
          </p:cNvSpPr>
          <p:nvPr/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6A0B983-FBCA-444E-B3CE-9B5513ECD01D}" type="slidenum">
              <a:rPr lang="en-GB" sz="1200">
                <a:solidFill>
                  <a:srgbClr val="3F4548"/>
                </a:solidFill>
              </a:rPr>
              <a:pPr algn="r"/>
              <a:t>12</a:t>
            </a:fld>
            <a:endParaRPr lang="en-GB" sz="1200" dirty="0">
              <a:solidFill>
                <a:srgbClr val="3F4548"/>
              </a:solidFill>
            </a:endParaRPr>
          </a:p>
        </p:txBody>
      </p:sp>
      <p:sp>
        <p:nvSpPr>
          <p:cNvPr id="54276" name="Content Placeholder 2"/>
          <p:cNvSpPr txBox="1">
            <a:spLocks/>
          </p:cNvSpPr>
          <p:nvPr/>
        </p:nvSpPr>
        <p:spPr bwMode="auto">
          <a:xfrm>
            <a:off x="507339" y="1772816"/>
            <a:ext cx="8970433" cy="435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50000"/>
              </a:spcBef>
              <a:buClr>
                <a:schemeClr val="accent1"/>
              </a:buClr>
            </a:pPr>
            <a:r>
              <a:rPr lang="en-GB" sz="2200" b="1" dirty="0" smtClean="0">
                <a:solidFill>
                  <a:srgbClr val="3F4548"/>
                </a:solidFill>
              </a:rPr>
              <a:t>2013/14 “A guide to Becoming an Actuary”</a:t>
            </a: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 smtClean="0">
                <a:solidFill>
                  <a:srgbClr val="3F4548"/>
                </a:solidFill>
              </a:rPr>
              <a:t>Intelligence</a:t>
            </a: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 smtClean="0">
                <a:solidFill>
                  <a:srgbClr val="3F4548"/>
                </a:solidFill>
              </a:rPr>
              <a:t>Communication skills</a:t>
            </a: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 smtClean="0">
                <a:solidFill>
                  <a:srgbClr val="3F4548"/>
                </a:solidFill>
              </a:rPr>
              <a:t>Understanding and meeting clients’ needs</a:t>
            </a: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 smtClean="0">
                <a:solidFill>
                  <a:srgbClr val="3F4548"/>
                </a:solidFill>
              </a:rPr>
              <a:t>Teamwork and organisation</a:t>
            </a: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 smtClean="0">
                <a:solidFill>
                  <a:srgbClr val="3F4548"/>
                </a:solidFill>
              </a:rPr>
              <a:t>Business acumen</a:t>
            </a: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 smtClean="0">
                <a:solidFill>
                  <a:srgbClr val="3F4548"/>
                </a:solidFill>
              </a:rPr>
              <a:t>Common sense</a:t>
            </a: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endParaRPr lang="en-GB" sz="2200" dirty="0">
              <a:solidFill>
                <a:srgbClr val="3F4548"/>
              </a:solidFill>
            </a:endParaRPr>
          </a:p>
        </p:txBody>
      </p:sp>
      <p:pic>
        <p:nvPicPr>
          <p:cNvPr id="6" name="Picture 5" descr="large_IFoA%20A%20guide%20to%20Becoming%20an%20Actuary%20front%20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1269" y="2204864"/>
            <a:ext cx="2091401" cy="272261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Actuarial education - present</a:t>
            </a:r>
          </a:p>
        </p:txBody>
      </p:sp>
      <p:sp>
        <p:nvSpPr>
          <p:cNvPr id="57346" name="Date Placeholder 3"/>
          <p:cNvSpPr txBox="1">
            <a:spLocks noGrp="1"/>
          </p:cNvSpPr>
          <p:nvPr/>
        </p:nvSpPr>
        <p:spPr bwMode="auto">
          <a:xfrm>
            <a:off x="428229" y="6410325"/>
            <a:ext cx="218413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dirty="0"/>
          </a:p>
        </p:txBody>
      </p:sp>
      <p:sp>
        <p:nvSpPr>
          <p:cNvPr id="57347" name="Slide Number Placeholder 4"/>
          <p:cNvSpPr txBox="1">
            <a:spLocks noGrp="1"/>
          </p:cNvSpPr>
          <p:nvPr/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FD9C573-721A-4C3C-89F5-2A0399488E24}" type="slidenum">
              <a:rPr lang="en-GB" sz="1200">
                <a:solidFill>
                  <a:srgbClr val="3F4548"/>
                </a:solidFill>
              </a:rPr>
              <a:pPr algn="r"/>
              <a:t>13</a:t>
            </a:fld>
            <a:endParaRPr lang="en-GB" sz="1200">
              <a:solidFill>
                <a:srgbClr val="3F4548"/>
              </a:solidFill>
            </a:endParaRPr>
          </a:p>
        </p:txBody>
      </p:sp>
      <p:sp>
        <p:nvSpPr>
          <p:cNvPr id="57348" name="Content Placeholder 2"/>
          <p:cNvSpPr txBox="1">
            <a:spLocks/>
          </p:cNvSpPr>
          <p:nvPr/>
        </p:nvSpPr>
        <p:spPr bwMode="auto">
          <a:xfrm>
            <a:off x="507339" y="1484784"/>
            <a:ext cx="8970433" cy="463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>
                <a:solidFill>
                  <a:srgbClr val="3F4548"/>
                </a:solidFill>
              </a:rPr>
              <a:t>Core Technical subjects not purely mathematical</a:t>
            </a: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 smtClean="0">
                <a:solidFill>
                  <a:srgbClr val="3F4548"/>
                </a:solidFill>
              </a:rPr>
              <a:t>Qualify as a specialist actuary rather </a:t>
            </a:r>
            <a:r>
              <a:rPr lang="en-GB" sz="2200" dirty="0">
                <a:solidFill>
                  <a:srgbClr val="3F4548"/>
                </a:solidFill>
              </a:rPr>
              <a:t>than </a:t>
            </a:r>
            <a:r>
              <a:rPr lang="en-GB" sz="2200" dirty="0" smtClean="0">
                <a:solidFill>
                  <a:srgbClr val="3F4548"/>
                </a:solidFill>
              </a:rPr>
              <a:t>generalist</a:t>
            </a:r>
            <a:endParaRPr lang="en-GB" sz="2200" dirty="0">
              <a:solidFill>
                <a:srgbClr val="3F4548"/>
              </a:solidFill>
            </a:endParaRP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>
                <a:solidFill>
                  <a:srgbClr val="3F4548"/>
                </a:solidFill>
              </a:rPr>
              <a:t>Increased range of specialism areas </a:t>
            </a:r>
            <a:r>
              <a:rPr lang="en-GB" sz="2200" dirty="0" smtClean="0">
                <a:solidFill>
                  <a:srgbClr val="3F4548"/>
                </a:solidFill>
              </a:rPr>
              <a:t>available (e.g. banking/finance, health and care)</a:t>
            </a:r>
            <a:endParaRPr lang="en-GB" sz="2200" dirty="0">
              <a:solidFill>
                <a:srgbClr val="3F4548"/>
              </a:solidFill>
            </a:endParaRP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>
                <a:solidFill>
                  <a:srgbClr val="3F4548"/>
                </a:solidFill>
              </a:rPr>
              <a:t>Greater focus on business and “softer” </a:t>
            </a:r>
            <a:r>
              <a:rPr lang="en-GB" sz="2200" dirty="0" smtClean="0">
                <a:solidFill>
                  <a:srgbClr val="3F4548"/>
                </a:solidFill>
              </a:rPr>
              <a:t>skills (CT9, CA2, CA3, WBS, Professionalism)</a:t>
            </a:r>
            <a:endParaRPr lang="en-GB" sz="2200" dirty="0">
              <a:solidFill>
                <a:srgbClr val="3F4548"/>
              </a:solidFill>
            </a:endParaRP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>
                <a:solidFill>
                  <a:srgbClr val="3F4548"/>
                </a:solidFill>
              </a:rPr>
              <a:t>Use of Universities</a:t>
            </a: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 smtClean="0">
                <a:solidFill>
                  <a:srgbClr val="3F4548"/>
                </a:solidFill>
              </a:rPr>
              <a:t>More use of Online </a:t>
            </a:r>
            <a:r>
              <a:rPr lang="en-GB" sz="2200" dirty="0">
                <a:solidFill>
                  <a:srgbClr val="3F4548"/>
                </a:solidFill>
              </a:rPr>
              <a:t>delivery</a:t>
            </a: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 smtClean="0">
                <a:solidFill>
                  <a:srgbClr val="3F4548"/>
                </a:solidFill>
              </a:rPr>
              <a:t>CERA </a:t>
            </a: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 smtClean="0">
                <a:solidFill>
                  <a:srgbClr val="3F4548"/>
                </a:solidFill>
              </a:rPr>
              <a:t>Analyst qualification (CAA)</a:t>
            </a: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endParaRPr lang="en-GB" sz="2200" dirty="0">
              <a:solidFill>
                <a:srgbClr val="3F4548"/>
              </a:solidFill>
            </a:endParaRPr>
          </a:p>
        </p:txBody>
      </p:sp>
      <p:pic>
        <p:nvPicPr>
          <p:cNvPr id="6" name="Picture 5" descr="CAA_logo_L_RGB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1095" y="4149080"/>
            <a:ext cx="3354373" cy="122413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Changing skills requirements</a:t>
            </a:r>
          </a:p>
        </p:txBody>
      </p:sp>
      <p:sp>
        <p:nvSpPr>
          <p:cNvPr id="63490" name="Date Placeholder 3"/>
          <p:cNvSpPr txBox="1">
            <a:spLocks noGrp="1"/>
          </p:cNvSpPr>
          <p:nvPr/>
        </p:nvSpPr>
        <p:spPr bwMode="auto">
          <a:xfrm>
            <a:off x="428229" y="6410325"/>
            <a:ext cx="218413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dirty="0"/>
          </a:p>
        </p:txBody>
      </p:sp>
      <p:sp>
        <p:nvSpPr>
          <p:cNvPr id="63491" name="Slide Number Placeholder 4"/>
          <p:cNvSpPr txBox="1">
            <a:spLocks noGrp="1"/>
          </p:cNvSpPr>
          <p:nvPr/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43D5A9B-4A17-42CA-A794-DC44CB07ED90}" type="slidenum">
              <a:rPr lang="en-GB" sz="1200">
                <a:solidFill>
                  <a:srgbClr val="3F4548"/>
                </a:solidFill>
              </a:rPr>
              <a:pPr algn="r"/>
              <a:t>14</a:t>
            </a:fld>
            <a:endParaRPr lang="en-GB" sz="1200" dirty="0">
              <a:solidFill>
                <a:srgbClr val="3F4548"/>
              </a:solidFill>
            </a:endParaRPr>
          </a:p>
        </p:txBody>
      </p:sp>
      <p:sp>
        <p:nvSpPr>
          <p:cNvPr id="63492" name="Content Placeholder 2"/>
          <p:cNvSpPr txBox="1">
            <a:spLocks/>
          </p:cNvSpPr>
          <p:nvPr/>
        </p:nvSpPr>
        <p:spPr bwMode="auto">
          <a:xfrm>
            <a:off x="507339" y="1628800"/>
            <a:ext cx="8970433" cy="44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 smtClean="0">
                <a:solidFill>
                  <a:srgbClr val="3F4548"/>
                </a:solidFill>
              </a:rPr>
              <a:t>Intelligence and numeracy is no longer enough</a:t>
            </a: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 smtClean="0">
                <a:solidFill>
                  <a:srgbClr val="3F4548"/>
                </a:solidFill>
              </a:rPr>
              <a:t>Analytical </a:t>
            </a:r>
            <a:r>
              <a:rPr lang="en-GB" sz="2200" dirty="0">
                <a:solidFill>
                  <a:srgbClr val="3F4548"/>
                </a:solidFill>
              </a:rPr>
              <a:t>skills</a:t>
            </a:r>
          </a:p>
          <a:p>
            <a:pPr marL="1143000" lvl="2" indent="-22860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>
                <a:solidFill>
                  <a:srgbClr val="3F4548"/>
                </a:solidFill>
              </a:rPr>
              <a:t>“Big data</a:t>
            </a:r>
            <a:r>
              <a:rPr lang="en-GB" sz="2200" dirty="0" smtClean="0">
                <a:solidFill>
                  <a:srgbClr val="3F4548"/>
                </a:solidFill>
              </a:rPr>
              <a:t>”</a:t>
            </a:r>
            <a:endParaRPr lang="en-GB" sz="2200" dirty="0">
              <a:solidFill>
                <a:srgbClr val="3F4548"/>
              </a:solidFill>
            </a:endParaRPr>
          </a:p>
          <a:p>
            <a:pPr marL="1143000" lvl="2" indent="-22860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>
                <a:solidFill>
                  <a:srgbClr val="3F4548"/>
                </a:solidFill>
              </a:rPr>
              <a:t>Interpretation</a:t>
            </a:r>
          </a:p>
          <a:p>
            <a:pPr marL="1143000" lvl="2" indent="-22860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>
                <a:solidFill>
                  <a:srgbClr val="3F4548"/>
                </a:solidFill>
              </a:rPr>
              <a:t>Simplification of models?</a:t>
            </a: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 smtClean="0">
                <a:solidFill>
                  <a:srgbClr val="3F4548"/>
                </a:solidFill>
              </a:rPr>
              <a:t>Softer skills / business skills</a:t>
            </a: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 smtClean="0">
                <a:solidFill>
                  <a:srgbClr val="3F4548"/>
                </a:solidFill>
              </a:rPr>
              <a:t>More </a:t>
            </a:r>
            <a:r>
              <a:rPr lang="en-GB" sz="2200" dirty="0">
                <a:solidFill>
                  <a:srgbClr val="3F4548"/>
                </a:solidFill>
              </a:rPr>
              <a:t>globalised / transferable skills?</a:t>
            </a: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GB" sz="2200" dirty="0">
                <a:solidFill>
                  <a:srgbClr val="3F4548"/>
                </a:solidFill>
              </a:rPr>
              <a:t>Increased interaction with (and competition from) other professionals?</a:t>
            </a:r>
          </a:p>
          <a:p>
            <a:pPr marL="1143000" lvl="2" indent="-228600">
              <a:spcBef>
                <a:spcPct val="50000"/>
              </a:spcBef>
              <a:buClr>
                <a:schemeClr val="accent1"/>
              </a:buClr>
            </a:pPr>
            <a:endParaRPr lang="en-GB" sz="2200" i="1" dirty="0">
              <a:solidFill>
                <a:srgbClr val="3F4548"/>
              </a:solidFill>
            </a:endParaRPr>
          </a:p>
          <a:p>
            <a:pPr marL="1143000" lvl="2" indent="-228600">
              <a:spcBef>
                <a:spcPct val="50000"/>
              </a:spcBef>
              <a:buClr>
                <a:schemeClr val="accent1"/>
              </a:buClr>
            </a:pPr>
            <a:endParaRPr lang="en-GB" sz="2200" dirty="0">
              <a:solidFill>
                <a:srgbClr val="3F4548"/>
              </a:solidFill>
            </a:endParaRPr>
          </a:p>
          <a:p>
            <a:pPr marL="742950" lvl="1" indent="-285750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endParaRPr lang="en-GB" sz="2200" dirty="0">
              <a:solidFill>
                <a:srgbClr val="3F4548"/>
              </a:solidFill>
            </a:endParaRPr>
          </a:p>
        </p:txBody>
      </p:sp>
      <p:pic>
        <p:nvPicPr>
          <p:cNvPr id="6" name="Picture 3" descr="C:\Users\lindsays\AppData\Local\Microsoft\Windows\Temporary Internet Files\Content.IE5\JBJHY2LJ\MPj043850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329" y="2571750"/>
            <a:ext cx="2383631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key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Should we include computer programmes in the early subjects (R or SAS)?</a:t>
            </a:r>
          </a:p>
          <a:p>
            <a:r>
              <a:rPr lang="en-GB" dirty="0" smtClean="0"/>
              <a:t>Should we rebalance technical skills with softer skills?</a:t>
            </a:r>
          </a:p>
          <a:p>
            <a:r>
              <a:rPr lang="en-GB" dirty="0" smtClean="0"/>
              <a:t>Should we use more work-based-assessment rather than formal exams?</a:t>
            </a:r>
          </a:p>
          <a:p>
            <a:r>
              <a:rPr lang="en-GB" dirty="0" smtClean="0"/>
              <a:t>Should we do more computer based assessment?</a:t>
            </a:r>
          </a:p>
          <a:p>
            <a:r>
              <a:rPr lang="en-GB" dirty="0" smtClean="0"/>
              <a:t>Should we add more on data analytics?</a:t>
            </a:r>
          </a:p>
          <a:p>
            <a:r>
              <a:rPr lang="en-GB" dirty="0" smtClean="0"/>
              <a:t>What can we drop from the content?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43D5A9B-4A17-42CA-A794-DC44CB07ED90}" type="slidenum">
              <a:rPr lang="en-GB" sz="1200">
                <a:solidFill>
                  <a:srgbClr val="3F4548"/>
                </a:solidFill>
              </a:rPr>
              <a:pPr algn="r"/>
              <a:t>15</a:t>
            </a:fld>
            <a:endParaRPr lang="en-GB" sz="1200" dirty="0">
              <a:solidFill>
                <a:srgbClr val="3F454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48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Education role in 3 parts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Preparing qualified actuaries who are ‘fit for purpose’</a:t>
            </a:r>
          </a:p>
          <a:p>
            <a:r>
              <a:rPr lang="en-GB" dirty="0" smtClean="0"/>
              <a:t>Maintaining </a:t>
            </a:r>
            <a:r>
              <a:rPr lang="en-GB" dirty="0" smtClean="0"/>
              <a:t>standards</a:t>
            </a:r>
          </a:p>
          <a:p>
            <a:r>
              <a:rPr lang="en-GB" dirty="0" smtClean="0"/>
              <a:t>Developing </a:t>
            </a:r>
            <a:r>
              <a:rPr lang="en-GB" dirty="0" smtClean="0"/>
              <a:t>system for the future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Student numbers by country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425876"/>
              </p:ext>
            </p:extLst>
          </p:nvPr>
        </p:nvGraphicFramePr>
        <p:xfrm>
          <a:off x="428229" y="1597025"/>
          <a:ext cx="898247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1236"/>
                <a:gridCol w="449123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Country</a:t>
                      </a:r>
                      <a:endParaRPr lang="en-GB" dirty="0"/>
                    </a:p>
                  </a:txBody>
                  <a:tcPr marL="99805" marR="99805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</a:t>
                      </a:r>
                      <a:endParaRPr lang="en-GB" dirty="0"/>
                    </a:p>
                  </a:txBody>
                  <a:tcPr marL="99805" marR="9980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UK</a:t>
                      </a:r>
                      <a:endParaRPr lang="en-GB" dirty="0"/>
                    </a:p>
                  </a:txBody>
                  <a:tcPr marL="99805" marR="99805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5822</a:t>
                      </a:r>
                      <a:endParaRPr lang="en-GB" dirty="0"/>
                    </a:p>
                  </a:txBody>
                  <a:tcPr marL="99805" marR="9980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India</a:t>
                      </a:r>
                      <a:endParaRPr lang="en-GB" dirty="0"/>
                    </a:p>
                  </a:txBody>
                  <a:tcPr marL="99805" marR="99805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3230</a:t>
                      </a:r>
                    </a:p>
                  </a:txBody>
                  <a:tcPr marL="99805" marR="9980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Ireland</a:t>
                      </a:r>
                      <a:endParaRPr lang="en-GB" dirty="0"/>
                    </a:p>
                  </a:txBody>
                  <a:tcPr marL="99805" marR="99805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705</a:t>
                      </a:r>
                      <a:endParaRPr lang="en-GB" dirty="0"/>
                    </a:p>
                  </a:txBody>
                  <a:tcPr marL="99805" marR="9980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RSA</a:t>
                      </a:r>
                      <a:endParaRPr lang="en-GB" dirty="0"/>
                    </a:p>
                  </a:txBody>
                  <a:tcPr marL="99805" marR="99805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522</a:t>
                      </a:r>
                      <a:endParaRPr lang="en-GB" dirty="0"/>
                    </a:p>
                  </a:txBody>
                  <a:tcPr marL="99805" marR="9980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Kenya</a:t>
                      </a:r>
                      <a:endParaRPr lang="en-GB" dirty="0"/>
                    </a:p>
                  </a:txBody>
                  <a:tcPr marL="99805" marR="99805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459</a:t>
                      </a:r>
                      <a:endParaRPr lang="en-GB" dirty="0"/>
                    </a:p>
                  </a:txBody>
                  <a:tcPr marL="99805" marR="9980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 China</a:t>
                      </a:r>
                      <a:endParaRPr lang="en-GB" dirty="0"/>
                    </a:p>
                  </a:txBody>
                  <a:tcPr marL="99805" marR="99805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364</a:t>
                      </a:r>
                      <a:endParaRPr lang="en-GB" dirty="0"/>
                    </a:p>
                  </a:txBody>
                  <a:tcPr marL="99805" marR="9980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Malaysia</a:t>
                      </a:r>
                      <a:endParaRPr lang="en-GB" dirty="0"/>
                    </a:p>
                  </a:txBody>
                  <a:tcPr marL="99805" marR="99805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290</a:t>
                      </a:r>
                      <a:endParaRPr lang="en-GB" dirty="0"/>
                    </a:p>
                  </a:txBody>
                  <a:tcPr marL="99805" marR="9980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Singapore</a:t>
                      </a:r>
                      <a:endParaRPr lang="en-GB" dirty="0"/>
                    </a:p>
                  </a:txBody>
                  <a:tcPr marL="99805" marR="99805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266</a:t>
                      </a:r>
                      <a:endParaRPr lang="en-GB" dirty="0"/>
                    </a:p>
                  </a:txBody>
                  <a:tcPr marL="99805" marR="9980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Zimbabwe</a:t>
                      </a:r>
                      <a:endParaRPr lang="en-GB" dirty="0"/>
                    </a:p>
                  </a:txBody>
                  <a:tcPr marL="99805" marR="99805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196</a:t>
                      </a:r>
                      <a:endParaRPr lang="en-GB" dirty="0"/>
                    </a:p>
                  </a:txBody>
                  <a:tcPr marL="99805" marR="9980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Hong Kong</a:t>
                      </a:r>
                      <a:endParaRPr lang="en-GB" dirty="0"/>
                    </a:p>
                  </a:txBody>
                  <a:tcPr marL="99805" marR="99805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121</a:t>
                      </a:r>
                      <a:endParaRPr lang="en-GB" dirty="0"/>
                    </a:p>
                  </a:txBody>
                  <a:tcPr marL="99805" marR="99805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" y="-27384"/>
            <a:ext cx="8982471" cy="1143000"/>
          </a:xfrm>
        </p:spPr>
        <p:txBody>
          <a:bodyPr/>
          <a:lstStyle/>
          <a:p>
            <a:r>
              <a:rPr lang="en-GB" dirty="0" smtClean="0"/>
              <a:t>“A global community” – April 2014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 smtClean="0"/>
              <a:t>26 exams of which students need </a:t>
            </a:r>
            <a:r>
              <a:rPr lang="en-GB" sz="2200" b="1" dirty="0" smtClean="0"/>
              <a:t>15</a:t>
            </a:r>
            <a:r>
              <a:rPr lang="en-GB" sz="2200" dirty="0" smtClean="0"/>
              <a:t> to qualify</a:t>
            </a:r>
          </a:p>
          <a:p>
            <a:r>
              <a:rPr lang="en-GB" sz="2200" dirty="0" smtClean="0"/>
              <a:t>13,607 entries from 9,846 students (out of 13,468 registered students)</a:t>
            </a:r>
          </a:p>
          <a:p>
            <a:r>
              <a:rPr lang="en-GB" sz="2200" dirty="0" smtClean="0"/>
              <a:t>168 exam centres in 81 countries</a:t>
            </a:r>
          </a:p>
          <a:p>
            <a:r>
              <a:rPr lang="en-GB" sz="2200" dirty="0" smtClean="0"/>
              <a:t>100 volunteer Examiners who set papers in teams</a:t>
            </a:r>
          </a:p>
          <a:p>
            <a:r>
              <a:rPr lang="en-GB" sz="2200" dirty="0" smtClean="0"/>
              <a:t>189 volunteer Markers involved in double blind marking each paper</a:t>
            </a:r>
          </a:p>
          <a:p>
            <a:r>
              <a:rPr lang="en-GB" sz="2200" dirty="0" smtClean="0"/>
              <a:t>320 entered ST9 (ERM) for CERA award</a:t>
            </a:r>
          </a:p>
          <a:p>
            <a:r>
              <a:rPr lang="en-GB" sz="2200" dirty="0" smtClean="0"/>
              <a:t>550 entered CT1 as non-members</a:t>
            </a:r>
          </a:p>
          <a:p>
            <a:r>
              <a:rPr lang="en-GB" sz="2200" dirty="0" smtClean="0"/>
              <a:t>295 qualified as Fellows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508547" cy="3317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268760"/>
            <a:ext cx="8982471" cy="4640262"/>
          </a:xfrm>
        </p:spPr>
        <p:txBody>
          <a:bodyPr/>
          <a:lstStyle/>
          <a:p>
            <a:r>
              <a:rPr lang="en-GB" sz="2000" dirty="0" smtClean="0"/>
              <a:t>Work-related skills</a:t>
            </a:r>
          </a:p>
          <a:p>
            <a:pPr lvl="1"/>
            <a:r>
              <a:rPr lang="en-GB" sz="1800" b="1" dirty="0" smtClean="0"/>
              <a:t>Work-Based Skills (WBS)</a:t>
            </a:r>
          </a:p>
          <a:p>
            <a:r>
              <a:rPr lang="en-GB" sz="2000" b="1" dirty="0" smtClean="0"/>
              <a:t>Examination subjects</a:t>
            </a:r>
          </a:p>
          <a:p>
            <a:pPr lvl="1"/>
            <a:r>
              <a:rPr lang="en-GB" sz="1800" b="1" dirty="0" smtClean="0"/>
              <a:t>9 Core Technical (CT)</a:t>
            </a:r>
          </a:p>
          <a:p>
            <a:pPr lvl="1"/>
            <a:r>
              <a:rPr lang="en-GB" sz="1800" b="1" dirty="0" smtClean="0"/>
              <a:t>3 Core Applications (CA)</a:t>
            </a:r>
          </a:p>
          <a:p>
            <a:pPr lvl="1"/>
            <a:r>
              <a:rPr lang="en-GB" sz="1800" b="1" dirty="0" smtClean="0"/>
              <a:t>2 Specialist Technical (ST)</a:t>
            </a:r>
          </a:p>
          <a:p>
            <a:pPr lvl="1"/>
            <a:r>
              <a:rPr lang="en-GB" sz="1800" b="1" dirty="0" smtClean="0"/>
              <a:t>1 Specialist Application (SA)</a:t>
            </a:r>
          </a:p>
          <a:p>
            <a:r>
              <a:rPr lang="en-GB" sz="2000" b="1" dirty="0" smtClean="0"/>
              <a:t>Including practical exams</a:t>
            </a:r>
          </a:p>
          <a:p>
            <a:pPr lvl="1"/>
            <a:r>
              <a:rPr lang="en-GB" sz="1800" b="1" dirty="0" smtClean="0"/>
              <a:t>Business awareness (CT9)</a:t>
            </a:r>
          </a:p>
          <a:p>
            <a:pPr lvl="1"/>
            <a:r>
              <a:rPr lang="en-GB" sz="1800" b="1" dirty="0" smtClean="0"/>
              <a:t>Model documentation, analysis and reporting (CA2)</a:t>
            </a:r>
          </a:p>
          <a:p>
            <a:pPr lvl="1"/>
            <a:r>
              <a:rPr lang="en-GB" sz="1800" b="1" dirty="0" smtClean="0"/>
              <a:t>Communications (CA3)</a:t>
            </a:r>
            <a:endParaRPr lang="en-GB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Picture 6" descr="MPj043049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7176" y="1412776"/>
            <a:ext cx="1594246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MCj039840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4173" y="3429000"/>
            <a:ext cx="149449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88504" y="476672"/>
            <a:ext cx="8915400" cy="1143000"/>
          </a:xfrm>
        </p:spPr>
        <p:txBody>
          <a:bodyPr>
            <a:normAutofit/>
          </a:bodyPr>
          <a:lstStyle/>
          <a:p>
            <a:r>
              <a:rPr lang="en-GB" dirty="0"/>
              <a:t>Working with Universities – Accreditation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60512" y="1628800"/>
            <a:ext cx="8866187" cy="3929501"/>
          </a:xfrm>
        </p:spPr>
        <p:txBody>
          <a:bodyPr>
            <a:normAutofit/>
          </a:bodyPr>
          <a:lstStyle/>
          <a:p>
            <a:pPr eaLnBrk="1" hangingPunct="1">
              <a:buClr>
                <a:srgbClr val="ADCC2B"/>
              </a:buClr>
              <a:buSzPct val="90000"/>
            </a:pPr>
            <a:r>
              <a:rPr lang="en-GB" dirty="0" smtClean="0"/>
              <a:t>Currently 17 Accredited Universities</a:t>
            </a:r>
          </a:p>
          <a:p>
            <a:pPr eaLnBrk="1" hangingPunct="1">
              <a:buClr>
                <a:srgbClr val="ADCC2B"/>
              </a:buClr>
              <a:buSzPct val="90000"/>
            </a:pPr>
            <a:r>
              <a:rPr lang="en-GB" dirty="0" smtClean="0"/>
              <a:t>Broader range of courses now available, including part-time and distance learning courses</a:t>
            </a:r>
          </a:p>
          <a:p>
            <a:pPr eaLnBrk="1" hangingPunct="1">
              <a:buClr>
                <a:srgbClr val="ADCC2B"/>
              </a:buClr>
              <a:buSzPct val="90000"/>
            </a:pPr>
            <a:r>
              <a:rPr lang="en-GB" dirty="0" smtClean="0"/>
              <a:t>Equivalence – more scope for universities’ expertise in teaching, learning and assessment</a:t>
            </a:r>
          </a:p>
          <a:p>
            <a:pPr eaLnBrk="1" hangingPunct="1">
              <a:buClr>
                <a:srgbClr val="ADCC2B"/>
              </a:buClr>
              <a:buSzPct val="90000"/>
            </a:pPr>
            <a:r>
              <a:rPr lang="en-GB" dirty="0" smtClean="0"/>
              <a:t>Monitoring – by Independent Examiners, Staff Actuaries, employers, students</a:t>
            </a:r>
          </a:p>
          <a:p>
            <a:pPr eaLnBrk="1" hangingPunct="1">
              <a:buClr>
                <a:srgbClr val="ADCC2B"/>
              </a:buClr>
              <a:buSzPct val="90000"/>
            </a:pPr>
            <a:r>
              <a:rPr lang="en-GB" dirty="0" smtClean="0"/>
              <a:t>Tracking of subsequent progress with Profession’s exams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Based Skills (WBS) -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Interaction between theory and practice</a:t>
            </a:r>
          </a:p>
          <a:p>
            <a:r>
              <a:rPr lang="en-GB" dirty="0" smtClean="0"/>
              <a:t>Commercial environment</a:t>
            </a:r>
          </a:p>
          <a:p>
            <a:r>
              <a:rPr lang="en-GB" dirty="0" smtClean="0"/>
              <a:t>Professionalism &amp; ethics</a:t>
            </a:r>
          </a:p>
          <a:p>
            <a:r>
              <a:rPr lang="en-GB" dirty="0" smtClean="0"/>
              <a:t>Communication</a:t>
            </a:r>
          </a:p>
          <a:p>
            <a:r>
              <a:rPr lang="en-GB" dirty="0" smtClean="0"/>
              <a:t>Management skills</a:t>
            </a:r>
          </a:p>
          <a:p>
            <a:r>
              <a:rPr lang="en-GB" dirty="0" smtClean="0"/>
              <a:t>Public need for competence</a:t>
            </a:r>
          </a:p>
          <a:p>
            <a:r>
              <a:rPr lang="en-GB" dirty="0" smtClean="0"/>
              <a:t>Continuing development</a:t>
            </a:r>
          </a:p>
          <a:p>
            <a:r>
              <a:rPr lang="en-GB" dirty="0" smtClean="0"/>
              <a:t>Reflection and self-assessment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Professionalism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… to ensure professional behaviour…</a:t>
            </a:r>
          </a:p>
          <a:p>
            <a:r>
              <a:rPr lang="en-GB" dirty="0" smtClean="0"/>
              <a:t>At outset</a:t>
            </a:r>
          </a:p>
          <a:p>
            <a:pPr lvl="1"/>
            <a:r>
              <a:rPr lang="en-GB" dirty="0" smtClean="0"/>
              <a:t>Confirm online that Actuaries’ Code has been read and understood</a:t>
            </a:r>
          </a:p>
          <a:p>
            <a:r>
              <a:rPr lang="en-GB" dirty="0" smtClean="0"/>
              <a:t>Before taking CT9</a:t>
            </a:r>
          </a:p>
          <a:p>
            <a:pPr lvl="1"/>
            <a:r>
              <a:rPr lang="en-GB" dirty="0" smtClean="0"/>
              <a:t>Online multiple choice test on ethical matters</a:t>
            </a:r>
          </a:p>
          <a:p>
            <a:r>
              <a:rPr lang="en-GB" dirty="0" smtClean="0"/>
              <a:t>Between 4</a:t>
            </a:r>
            <a:r>
              <a:rPr lang="en-GB" baseline="30000" dirty="0" smtClean="0"/>
              <a:t>th</a:t>
            </a:r>
            <a:r>
              <a:rPr lang="en-GB" dirty="0" smtClean="0"/>
              <a:t> and 6</a:t>
            </a:r>
            <a:r>
              <a:rPr lang="en-GB" baseline="30000" dirty="0" smtClean="0"/>
              <a:t>th</a:t>
            </a:r>
            <a:r>
              <a:rPr lang="en-GB" dirty="0" smtClean="0"/>
              <a:t> year of membership</a:t>
            </a:r>
          </a:p>
          <a:p>
            <a:pPr lvl="1"/>
            <a:r>
              <a:rPr lang="en-GB" dirty="0" smtClean="0"/>
              <a:t>1-day professional skills course (or online)</a:t>
            </a:r>
          </a:p>
          <a:p>
            <a:pPr lvl="1"/>
            <a:r>
              <a:rPr lang="en-GB" dirty="0" smtClean="0"/>
              <a:t>Taken on attaining Fellowship if not already undergone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332656"/>
            <a:ext cx="8915400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do employers want?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46512"/>
            <a:ext cx="12885" cy="293024"/>
          </a:xfrm>
          <a:prstGeom prst="rect">
            <a:avLst/>
          </a:prstGeom>
          <a:solidFill>
            <a:srgbClr val="6E818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348" tIns="7935" rIns="6348" bIns="793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srgbClr val="3F4548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88504" y="980728"/>
            <a:ext cx="8420100" cy="51441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563" indent="-182563">
              <a:lnSpc>
                <a:spcPct val="90000"/>
              </a:lnSpc>
              <a:spcAft>
                <a:spcPts val="200"/>
              </a:spcAft>
              <a:buClr>
                <a:srgbClr val="3F4548"/>
              </a:buClr>
              <a:buFont typeface="Arial" pitchFamily="34" charset="0"/>
              <a:buChar char="–"/>
              <a:defRPr/>
            </a:pPr>
            <a:r>
              <a:rPr lang="en-GB" b="1" dirty="0" smtClean="0">
                <a:solidFill>
                  <a:srgbClr val="6D6E71"/>
                </a:solidFill>
              </a:rPr>
              <a:t>A good academic record – usually a maths A level at Grade B or A, and a 2:1 at degree level </a:t>
            </a:r>
          </a:p>
          <a:p>
            <a:pPr indent="-182563">
              <a:lnSpc>
                <a:spcPct val="90000"/>
              </a:lnSpc>
              <a:spcAft>
                <a:spcPts val="200"/>
              </a:spcAft>
              <a:buClr>
                <a:srgbClr val="3F4548"/>
              </a:buClr>
              <a:buFont typeface="Arial" pitchFamily="34" charset="0"/>
              <a:buChar char="–"/>
              <a:defRPr/>
            </a:pPr>
            <a:endParaRPr lang="en-GB" b="1" dirty="0" smtClean="0">
              <a:solidFill>
                <a:srgbClr val="6D6E71"/>
              </a:solidFill>
            </a:endParaRPr>
          </a:p>
          <a:p>
            <a:pPr indent="-182563">
              <a:lnSpc>
                <a:spcPct val="90000"/>
              </a:lnSpc>
              <a:spcAft>
                <a:spcPts val="200"/>
              </a:spcAft>
              <a:buClr>
                <a:srgbClr val="3F4548"/>
              </a:buClr>
              <a:buFont typeface="Arial" pitchFamily="34" charset="0"/>
              <a:buChar char="–"/>
              <a:defRPr/>
            </a:pPr>
            <a:r>
              <a:rPr lang="en-GB" b="1" dirty="0" smtClean="0">
                <a:solidFill>
                  <a:srgbClr val="6D6E71"/>
                </a:solidFill>
              </a:rPr>
              <a:t>Work experience/internships</a:t>
            </a:r>
          </a:p>
          <a:p>
            <a:pPr indent="-182563">
              <a:lnSpc>
                <a:spcPct val="90000"/>
              </a:lnSpc>
              <a:spcAft>
                <a:spcPts val="200"/>
              </a:spcAft>
              <a:buClr>
                <a:srgbClr val="3F4548"/>
              </a:buClr>
              <a:buFont typeface="Arial" pitchFamily="34" charset="0"/>
              <a:buChar char="–"/>
              <a:defRPr/>
            </a:pPr>
            <a:endParaRPr lang="en-GB" b="1" dirty="0" smtClean="0">
              <a:solidFill>
                <a:srgbClr val="6D6E71"/>
              </a:solidFill>
            </a:endParaRPr>
          </a:p>
          <a:p>
            <a:pPr marL="177800" lvl="1" indent="-177800">
              <a:lnSpc>
                <a:spcPct val="90000"/>
              </a:lnSpc>
              <a:spcAft>
                <a:spcPts val="200"/>
              </a:spcAft>
              <a:buClr>
                <a:srgbClr val="3F4548"/>
              </a:buClr>
              <a:buFont typeface="Arial" pitchFamily="34" charset="0"/>
              <a:buChar char="–"/>
              <a:defRPr/>
            </a:pPr>
            <a:r>
              <a:rPr lang="en-GB" b="1" dirty="0" smtClean="0">
                <a:solidFill>
                  <a:srgbClr val="6D6E71"/>
                </a:solidFill>
              </a:rPr>
              <a:t>47% of employers say that “it would be unlikely” that they would hire a candidate if they had no work experience (doesn’t have to be actuarial) *High Fliers research, 2012</a:t>
            </a:r>
          </a:p>
          <a:p>
            <a:pPr indent="-182563">
              <a:lnSpc>
                <a:spcPct val="90000"/>
              </a:lnSpc>
              <a:spcAft>
                <a:spcPts val="200"/>
              </a:spcAft>
              <a:buClr>
                <a:srgbClr val="3F4548"/>
              </a:buClr>
              <a:buFont typeface="Arial" pitchFamily="34" charset="0"/>
              <a:buChar char="–"/>
              <a:defRPr/>
            </a:pPr>
            <a:endParaRPr lang="en-GB" b="1" dirty="0" smtClean="0">
              <a:solidFill>
                <a:srgbClr val="6D6E71"/>
              </a:solidFill>
            </a:endParaRPr>
          </a:p>
          <a:p>
            <a:pPr indent="-182563">
              <a:lnSpc>
                <a:spcPct val="90000"/>
              </a:lnSpc>
              <a:spcAft>
                <a:spcPts val="200"/>
              </a:spcAft>
              <a:buClr>
                <a:srgbClr val="3F4548"/>
              </a:buClr>
              <a:buFont typeface="Arial" pitchFamily="34" charset="0"/>
              <a:buChar char="–"/>
              <a:defRPr/>
            </a:pPr>
            <a:r>
              <a:rPr lang="en-GB" b="1" dirty="0" smtClean="0">
                <a:solidFill>
                  <a:srgbClr val="6D6E71"/>
                </a:solidFill>
              </a:rPr>
              <a:t>Good communication skills</a:t>
            </a:r>
          </a:p>
          <a:p>
            <a:pPr indent="-182563">
              <a:lnSpc>
                <a:spcPct val="90000"/>
              </a:lnSpc>
              <a:spcAft>
                <a:spcPts val="200"/>
              </a:spcAft>
              <a:buClr>
                <a:srgbClr val="3F4548"/>
              </a:buClr>
              <a:buFont typeface="Arial" pitchFamily="34" charset="0"/>
              <a:buChar char="–"/>
              <a:defRPr/>
            </a:pPr>
            <a:endParaRPr lang="en-GB" b="1" dirty="0" smtClean="0">
              <a:solidFill>
                <a:srgbClr val="6D6E71"/>
              </a:solidFill>
            </a:endParaRPr>
          </a:p>
          <a:p>
            <a:pPr indent="-182563">
              <a:lnSpc>
                <a:spcPct val="90000"/>
              </a:lnSpc>
              <a:spcAft>
                <a:spcPts val="200"/>
              </a:spcAft>
              <a:buClr>
                <a:srgbClr val="3F4548"/>
              </a:buClr>
              <a:buFont typeface="Arial" pitchFamily="34" charset="0"/>
              <a:buChar char="–"/>
              <a:defRPr/>
            </a:pPr>
            <a:r>
              <a:rPr lang="en-GB" b="1" dirty="0" smtClean="0">
                <a:solidFill>
                  <a:srgbClr val="6D6E71"/>
                </a:solidFill>
              </a:rPr>
              <a:t> IT skills</a:t>
            </a:r>
          </a:p>
          <a:p>
            <a:pPr indent="-182563">
              <a:lnSpc>
                <a:spcPct val="90000"/>
              </a:lnSpc>
              <a:spcAft>
                <a:spcPts val="200"/>
              </a:spcAft>
              <a:buClr>
                <a:srgbClr val="3F4548"/>
              </a:buClr>
              <a:buFont typeface="Arial" pitchFamily="34" charset="0"/>
              <a:buChar char="–"/>
              <a:defRPr/>
            </a:pPr>
            <a:endParaRPr lang="en-GB" b="1" dirty="0" smtClean="0">
              <a:solidFill>
                <a:srgbClr val="6D6E71"/>
              </a:solidFill>
            </a:endParaRPr>
          </a:p>
          <a:p>
            <a:pPr indent="-182563">
              <a:lnSpc>
                <a:spcPct val="90000"/>
              </a:lnSpc>
              <a:spcAft>
                <a:spcPts val="200"/>
              </a:spcAft>
              <a:buClr>
                <a:srgbClr val="3F4548"/>
              </a:buClr>
              <a:buFont typeface="Arial" pitchFamily="34" charset="0"/>
              <a:buChar char="–"/>
              <a:defRPr/>
            </a:pPr>
            <a:r>
              <a:rPr lang="en-GB" b="1" dirty="0" smtClean="0">
                <a:solidFill>
                  <a:srgbClr val="6D6E71"/>
                </a:solidFill>
              </a:rPr>
              <a:t> An interest in business/relevant industry knowledge</a:t>
            </a:r>
          </a:p>
          <a:p>
            <a:pPr indent="-182563">
              <a:lnSpc>
                <a:spcPct val="90000"/>
              </a:lnSpc>
              <a:spcAft>
                <a:spcPts val="200"/>
              </a:spcAft>
              <a:buClr>
                <a:srgbClr val="3F4548"/>
              </a:buClr>
              <a:buFont typeface="Arial" pitchFamily="34" charset="0"/>
              <a:buChar char="–"/>
              <a:defRPr/>
            </a:pPr>
            <a:endParaRPr lang="en-GB" b="1" dirty="0" smtClean="0">
              <a:solidFill>
                <a:srgbClr val="6D6E71"/>
              </a:solidFill>
            </a:endParaRPr>
          </a:p>
          <a:p>
            <a:pPr indent="-182563">
              <a:lnSpc>
                <a:spcPct val="90000"/>
              </a:lnSpc>
              <a:spcAft>
                <a:spcPts val="200"/>
              </a:spcAft>
              <a:buClr>
                <a:srgbClr val="3F4548"/>
              </a:buClr>
              <a:buFont typeface="Arial" pitchFamily="34" charset="0"/>
              <a:buChar char="–"/>
              <a:defRPr/>
            </a:pPr>
            <a:r>
              <a:rPr lang="en-GB" b="1" dirty="0" smtClean="0">
                <a:solidFill>
                  <a:srgbClr val="6D6E71"/>
                </a:solidFill>
              </a:rPr>
              <a:t> Commitment to the exams and your career</a:t>
            </a:r>
          </a:p>
          <a:p>
            <a:pPr indent="-182563">
              <a:lnSpc>
                <a:spcPct val="90000"/>
              </a:lnSpc>
              <a:spcAft>
                <a:spcPts val="200"/>
              </a:spcAft>
              <a:buClr>
                <a:srgbClr val="3F4548"/>
              </a:buClr>
              <a:buFont typeface="Arial" pitchFamily="34" charset="0"/>
              <a:buChar char="–"/>
              <a:defRPr/>
            </a:pPr>
            <a:endParaRPr lang="en-GB" b="1" dirty="0" smtClean="0">
              <a:solidFill>
                <a:srgbClr val="6D6E71"/>
              </a:solidFill>
            </a:endParaRPr>
          </a:p>
          <a:p>
            <a:pPr indent="-182563">
              <a:lnSpc>
                <a:spcPct val="90000"/>
              </a:lnSpc>
              <a:spcAft>
                <a:spcPts val="200"/>
              </a:spcAft>
              <a:buClr>
                <a:srgbClr val="3F4548"/>
              </a:buClr>
              <a:buFont typeface="Arial" pitchFamily="34" charset="0"/>
              <a:buChar char="–"/>
              <a:defRPr/>
            </a:pPr>
            <a:r>
              <a:rPr lang="en-GB" b="1" dirty="0" smtClean="0">
                <a:solidFill>
                  <a:srgbClr val="6D6E71"/>
                </a:solidFill>
              </a:rPr>
              <a:t> Enthusiasm</a:t>
            </a:r>
            <a:endParaRPr lang="en-GB" b="1" dirty="0">
              <a:solidFill>
                <a:srgbClr val="6D6E7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OA New Finance Team 2013 V1">
  <a:themeElements>
    <a:clrScheme name="Custom 2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4096B8"/>
      </a:accent1>
      <a:accent2>
        <a:srgbClr val="113458"/>
      </a:accent2>
      <a:accent3>
        <a:srgbClr val="008452"/>
      </a:accent3>
      <a:accent4>
        <a:srgbClr val="79A32A"/>
      </a:accent4>
      <a:accent5>
        <a:srgbClr val="D9AB16"/>
      </a:accent5>
      <a:accent6>
        <a:srgbClr val="EE741D"/>
      </a:accent6>
      <a:hlink>
        <a:srgbClr val="4096B8"/>
      </a:hlink>
      <a:folHlink>
        <a:srgbClr val="4096B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A9D80AF541634F88090DB549522CB9" ma:contentTypeVersion="1" ma:contentTypeDescription="Create a new document." ma:contentTypeScope="" ma:versionID="be7ea43377f7a82dc2d06363e000d1a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6F79728-F34C-46C2-A803-7A2129935A6D}">
  <ds:schemaRefs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FD4ED0-5D85-4B24-88D4-B908F57F7F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D089F1-CC83-43F9-B577-8C91D7B275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4167</TotalTime>
  <Words>743</Words>
  <Application>Microsoft Office PowerPoint</Application>
  <PresentationFormat>A4 Paper (210x297 mm)</PresentationFormat>
  <Paragraphs>158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IFOA New Finance Team 2013 V1</vt:lpstr>
      <vt:lpstr>      Dr Trevor Watkins Director of Education  </vt:lpstr>
      <vt:lpstr>Education role in 3 parts</vt:lpstr>
      <vt:lpstr>Student numbers by country</vt:lpstr>
      <vt:lpstr>“A global community” – April 2014 Session</vt:lpstr>
      <vt:lpstr>Assessments</vt:lpstr>
      <vt:lpstr>Working with Universities – Accreditation</vt:lpstr>
      <vt:lpstr>Work Based Skills (WBS) - Aims</vt:lpstr>
      <vt:lpstr>Professionalism</vt:lpstr>
      <vt:lpstr>What do employers want? </vt:lpstr>
      <vt:lpstr>Overview of the new CAA qualification</vt:lpstr>
      <vt:lpstr>Strategic review of the IFoA qualification process</vt:lpstr>
      <vt:lpstr>Actuarial skill sets – today</vt:lpstr>
      <vt:lpstr>Actuarial education - present</vt:lpstr>
      <vt:lpstr>Changing skills requirements</vt:lpstr>
      <vt:lpstr>Some key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Road show 2013</dc:title>
  <dc:creator>Bev</dc:creator>
  <cp:lastModifiedBy>Maria M. Lyons</cp:lastModifiedBy>
  <cp:revision>215</cp:revision>
  <cp:lastPrinted>2014-11-24T13:12:38Z</cp:lastPrinted>
  <dcterms:created xsi:type="dcterms:W3CDTF">2013-10-19T10:01:52Z</dcterms:created>
  <dcterms:modified xsi:type="dcterms:W3CDTF">2014-11-24T13:14:31Z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0x01010065A9D80AF541634F88090DB549522CB9</vt:lpwstr>
  </property>
</Properties>
</file>