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3" r:id="rId6"/>
    <p:sldId id="258" r:id="rId7"/>
    <p:sldId id="262" r:id="rId8"/>
    <p:sldId id="259" r:id="rId9"/>
    <p:sldId id="260" r:id="rId10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32A"/>
    <a:srgbClr val="FFFFFF"/>
    <a:srgbClr val="8F4693"/>
    <a:srgbClr val="2F5079"/>
    <a:srgbClr val="E9458C"/>
    <a:srgbClr val="000000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474" y="114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November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6901035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November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905328" y="493473"/>
            <a:ext cx="16561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905328" y="1357569"/>
            <a:ext cx="16561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November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1500435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27 November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27 November 2014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Computer packages for teaching statistics and actuarial </a:t>
            </a:r>
            <a:r>
              <a:rPr lang="en-GB" dirty="0" smtClean="0"/>
              <a:t>science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496" y="3429000"/>
            <a:ext cx="6631517" cy="1296789"/>
          </a:xfrm>
        </p:spPr>
        <p:txBody>
          <a:bodyPr/>
          <a:lstStyle/>
          <a:p>
            <a:r>
              <a:rPr lang="en-GB" dirty="0"/>
              <a:t>Paul King et</a:t>
            </a:r>
          </a:p>
          <a:p>
            <a:r>
              <a:rPr lang="en-GB" dirty="0"/>
              <a:t>Sally Calder, Luke Hatter, </a:t>
            </a:r>
            <a:endParaRPr lang="en-GB" dirty="0" smtClean="0"/>
          </a:p>
          <a:p>
            <a:r>
              <a:rPr lang="en-GB" dirty="0" smtClean="0"/>
              <a:t>Andy </a:t>
            </a:r>
            <a:r>
              <a:rPr lang="en-GB" dirty="0" err="1"/>
              <a:t>Hinde</a:t>
            </a:r>
            <a:r>
              <a:rPr lang="en-GB" dirty="0"/>
              <a:t>, Trevor Watkins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packages are used?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297238"/>
              </p:ext>
            </p:extLst>
          </p:nvPr>
        </p:nvGraphicFramePr>
        <p:xfrm>
          <a:off x="344488" y="1628800"/>
          <a:ext cx="9066209" cy="3190820"/>
        </p:xfrm>
        <a:graphic>
          <a:graphicData uri="http://schemas.openxmlformats.org/drawingml/2006/table">
            <a:tbl>
              <a:tblPr/>
              <a:tblGrid>
                <a:gridCol w="58543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10922"/>
                <a:gridCol w="521566"/>
                <a:gridCol w="510922"/>
                <a:gridCol w="439075"/>
                <a:gridCol w="439075"/>
                <a:gridCol w="439075"/>
              </a:tblGrid>
              <a:tr h="300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CT1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CT3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CT4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CT5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Maple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CT6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STATA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WinBUGS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Maple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STATA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WinRes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Igloo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Prophet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</a:t>
                      </a:r>
                    </a:p>
                  </a:txBody>
                  <a:tcPr marL="7916" marR="7916" marT="79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971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Minitab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Maple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STATA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SPSS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Responses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6" marR="7916" marT="7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Ability to use a proper statistical package for teaching statistics and data science:</a:t>
            </a:r>
          </a:p>
          <a:p>
            <a:pPr lvl="1"/>
            <a:r>
              <a:rPr lang="en-GB" sz="2400" dirty="0"/>
              <a:t>Mirrors real world work</a:t>
            </a:r>
          </a:p>
          <a:p>
            <a:r>
              <a:rPr lang="en-GB" sz="2800" dirty="0"/>
              <a:t>More realistic exam questions</a:t>
            </a:r>
          </a:p>
          <a:p>
            <a:r>
              <a:rPr lang="en-GB" sz="2800" dirty="0"/>
              <a:t>Focus on principles not computation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2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to use packages for professional exams?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One possible idea: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Combine CT </a:t>
            </a:r>
            <a:r>
              <a:rPr lang="en-GB"/>
              <a:t>subjects</a:t>
            </a:r>
            <a:r>
              <a:rPr lang="en-GB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</a:t>
            </a:r>
            <a:r>
              <a:rPr lang="en-GB" sz="6000" dirty="0" smtClean="0"/>
              <a:t>?</a:t>
            </a:r>
            <a:endParaRPr lang="en-GB" sz="6000" dirty="0"/>
          </a:p>
          <a:p>
            <a:r>
              <a:rPr lang="en-GB" dirty="0"/>
              <a:t>Examine each combination with:</a:t>
            </a:r>
          </a:p>
          <a:p>
            <a:pPr lvl="1"/>
            <a:r>
              <a:rPr lang="en-GB" dirty="0"/>
              <a:t>A closed book examination (as now)</a:t>
            </a:r>
          </a:p>
          <a:p>
            <a:pPr lvl="1"/>
            <a:r>
              <a:rPr lang="en-GB" dirty="0"/>
              <a:t>A practical assessment (as we do for CA2?)</a:t>
            </a:r>
          </a:p>
          <a:p>
            <a:r>
              <a:rPr lang="en-GB" dirty="0"/>
              <a:t>Remove current content where there is overlap and…</a:t>
            </a:r>
          </a:p>
          <a:p>
            <a:r>
              <a:rPr lang="en-GB" dirty="0"/>
              <a:t>Introduce data science </a:t>
            </a:r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6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to use packages for professional exams?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One possible idea: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Combine CT subjects:</a:t>
            </a:r>
          </a:p>
          <a:p>
            <a:pPr lvl="1"/>
            <a:r>
              <a:rPr lang="en-GB" dirty="0"/>
              <a:t>CT3 &amp; CT6 (R)</a:t>
            </a:r>
          </a:p>
          <a:p>
            <a:pPr lvl="1"/>
            <a:r>
              <a:rPr lang="en-GB" dirty="0"/>
              <a:t>CT4 &amp; CT5 (Excel)</a:t>
            </a:r>
          </a:p>
          <a:p>
            <a:pPr lvl="1"/>
            <a:r>
              <a:rPr lang="en-GB" dirty="0"/>
              <a:t>CT1, CT8 ??</a:t>
            </a:r>
          </a:p>
          <a:p>
            <a:r>
              <a:rPr lang="en-GB" dirty="0"/>
              <a:t>Examine each combination with:</a:t>
            </a:r>
          </a:p>
          <a:p>
            <a:pPr lvl="1"/>
            <a:r>
              <a:rPr lang="en-GB" dirty="0"/>
              <a:t>A closed book examination (as now)</a:t>
            </a:r>
          </a:p>
          <a:p>
            <a:pPr lvl="1"/>
            <a:r>
              <a:rPr lang="en-GB" dirty="0"/>
              <a:t>A practical assessment (as we do for CA2?)</a:t>
            </a:r>
          </a:p>
          <a:p>
            <a:r>
              <a:rPr lang="en-GB" dirty="0"/>
              <a:t>Remove current content where there is overlap and…</a:t>
            </a:r>
          </a:p>
          <a:p>
            <a:r>
              <a:rPr lang="en-GB" dirty="0"/>
              <a:t>Introduce data science content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5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in the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aim of the data and systems subject is to give the student the ability to apply methods from statistics and computer science to real-world data sets in order to answer business and other questions.</a:t>
            </a:r>
          </a:p>
          <a:p>
            <a:r>
              <a:rPr lang="en-US" dirty="0"/>
              <a:t>Data as a resource</a:t>
            </a:r>
          </a:p>
          <a:p>
            <a:r>
              <a:rPr lang="en-US" dirty="0"/>
              <a:t>Data analysis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Professional and risk management issues</a:t>
            </a:r>
          </a:p>
          <a:p>
            <a:r>
              <a:rPr lang="en-US" dirty="0"/>
              <a:t>Visualizing data and reporting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04695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D089F1-CC83-43F9-B577-8C91D7B27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9FD4ED0-5D85-4B24-88D4-B908F57F7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F79728-F34C-46C2-A803-7A2129935A6D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292</Words>
  <Application>Microsoft Office PowerPoint</Application>
  <PresentationFormat>A4 Paper (210x297 mm)</PresentationFormat>
  <Paragraphs>136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IFOA PowerPoint template 07</vt:lpstr>
      <vt:lpstr>Computer packages for teaching statistics and actuarial science </vt:lpstr>
      <vt:lpstr>What packages are used?</vt:lpstr>
      <vt:lpstr>Potential benefits</vt:lpstr>
      <vt:lpstr>How to use packages for professional exams? One possible idea:</vt:lpstr>
      <vt:lpstr>How to use packages for professional exams? One possible idea:</vt:lpstr>
      <vt:lpstr>Data science in the syllabus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dave</dc:creator>
  <cp:lastModifiedBy>Maria M. Lyons</cp:lastModifiedBy>
  <cp:revision>33</cp:revision>
  <dcterms:created xsi:type="dcterms:W3CDTF">2013-01-15T11:26:17Z</dcterms:created>
  <dcterms:modified xsi:type="dcterms:W3CDTF">2014-11-27T10:49:18Z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