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259" r:id="rId4"/>
    <p:sldId id="261" r:id="rId5"/>
    <p:sldId id="262" r:id="rId6"/>
    <p:sldId id="268" r:id="rId7"/>
    <p:sldId id="269" r:id="rId8"/>
    <p:sldId id="270" r:id="rId9"/>
    <p:sldId id="271" r:id="rId10"/>
    <p:sldId id="276" r:id="rId11"/>
    <p:sldId id="272" r:id="rId12"/>
    <p:sldId id="273" r:id="rId13"/>
    <p:sldId id="274" r:id="rId14"/>
    <p:sldId id="275" r:id="rId15"/>
    <p:sldId id="264" r:id="rId16"/>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4" autoAdjust="0"/>
    <p:restoredTop sz="86441" autoAdjust="0"/>
  </p:normalViewPr>
  <p:slideViewPr>
    <p:cSldViewPr>
      <p:cViewPr varScale="1">
        <p:scale>
          <a:sx n="61" d="100"/>
          <a:sy n="61" d="100"/>
        </p:scale>
        <p:origin x="-72"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5264" tIns="47632" rIns="95264" bIns="47632" rtlCol="0"/>
          <a:lstStyle>
            <a:lvl1pPr algn="l">
              <a:defRPr sz="1300"/>
            </a:lvl1pPr>
          </a:lstStyle>
          <a:p>
            <a:endParaRPr lang="en-GB"/>
          </a:p>
        </p:txBody>
      </p:sp>
      <p:sp>
        <p:nvSpPr>
          <p:cNvPr id="3" name="Date Placeholder 2"/>
          <p:cNvSpPr>
            <a:spLocks noGrp="1"/>
          </p:cNvSpPr>
          <p:nvPr>
            <p:ph type="dt" idx="1"/>
          </p:nvPr>
        </p:nvSpPr>
        <p:spPr>
          <a:xfrm>
            <a:off x="3850443" y="0"/>
            <a:ext cx="2945659" cy="493713"/>
          </a:xfrm>
          <a:prstGeom prst="rect">
            <a:avLst/>
          </a:prstGeom>
        </p:spPr>
        <p:txBody>
          <a:bodyPr vert="horz" lIns="95264" tIns="47632" rIns="95264" bIns="47632" rtlCol="0"/>
          <a:lstStyle>
            <a:lvl1pPr algn="r">
              <a:defRPr sz="1300"/>
            </a:lvl1pPr>
          </a:lstStyle>
          <a:p>
            <a:fld id="{9963992A-65FF-4291-8FB1-3CEED89AD84E}" type="datetimeFigureOut">
              <a:rPr lang="en-GB" smtClean="0"/>
              <a:t>04/12/2014</a:t>
            </a:fld>
            <a:endParaRPr lang="en-GB"/>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5264" tIns="47632" rIns="95264" bIns="47632" rtlCol="0" anchor="ctr"/>
          <a:lstStyle/>
          <a:p>
            <a:endParaRPr lang="en-GB"/>
          </a:p>
        </p:txBody>
      </p:sp>
      <p:sp>
        <p:nvSpPr>
          <p:cNvPr id="5" name="Notes Placeholder 4"/>
          <p:cNvSpPr>
            <a:spLocks noGrp="1"/>
          </p:cNvSpPr>
          <p:nvPr>
            <p:ph type="body" sz="quarter" idx="3"/>
          </p:nvPr>
        </p:nvSpPr>
        <p:spPr>
          <a:xfrm>
            <a:off x="679768" y="4690268"/>
            <a:ext cx="5438140" cy="4443413"/>
          </a:xfrm>
          <a:prstGeom prst="rect">
            <a:avLst/>
          </a:prstGeom>
        </p:spPr>
        <p:txBody>
          <a:bodyPr vert="horz" lIns="95264" tIns="47632" rIns="95264" bIns="4763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8824"/>
            <a:ext cx="2945659" cy="493713"/>
          </a:xfrm>
          <a:prstGeom prst="rect">
            <a:avLst/>
          </a:prstGeom>
        </p:spPr>
        <p:txBody>
          <a:bodyPr vert="horz" lIns="95264" tIns="47632" rIns="95264" bIns="47632" rtlCol="0" anchor="b"/>
          <a:lstStyle>
            <a:lvl1pPr algn="l">
              <a:defRPr sz="1300"/>
            </a:lvl1pPr>
          </a:lstStyle>
          <a:p>
            <a:endParaRPr lang="en-GB"/>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5264" tIns="47632" rIns="95264" bIns="47632" rtlCol="0" anchor="b"/>
          <a:lstStyle>
            <a:lvl1pPr algn="r">
              <a:defRPr sz="1300"/>
            </a:lvl1pPr>
          </a:lstStyle>
          <a:p>
            <a:fld id="{B7F05F2E-3A58-4E18-9A85-5F57E5C9BC7B}" type="slidenum">
              <a:rPr lang="en-GB" smtClean="0"/>
              <a:t>‹#›</a:t>
            </a:fld>
            <a:endParaRPr lang="en-GB"/>
          </a:p>
        </p:txBody>
      </p:sp>
    </p:spTree>
    <p:extLst>
      <p:ext uri="{BB962C8B-B14F-4D97-AF65-F5344CB8AC3E}">
        <p14:creationId xmlns:p14="http://schemas.microsoft.com/office/powerpoint/2010/main" val="1569561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7F05F2E-3A58-4E18-9A85-5F57E5C9BC7B}" type="slidenum">
              <a:rPr lang="en-GB" smtClean="0"/>
              <a:t>1</a:t>
            </a:fld>
            <a:endParaRPr lang="en-GB"/>
          </a:p>
        </p:txBody>
      </p:sp>
    </p:spTree>
    <p:extLst>
      <p:ext uri="{BB962C8B-B14F-4D97-AF65-F5344CB8AC3E}">
        <p14:creationId xmlns:p14="http://schemas.microsoft.com/office/powerpoint/2010/main" val="409415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PPOs and other issues</a:t>
            </a:r>
            <a:endParaRPr lang="en-US"/>
          </a:p>
        </p:txBody>
      </p:sp>
      <p:sp>
        <p:nvSpPr>
          <p:cNvPr id="6" name="Footer Placeholder 5"/>
          <p:cNvSpPr>
            <a:spLocks noGrp="1"/>
          </p:cNvSpPr>
          <p:nvPr>
            <p:ph type="ftr" sz="quarter" idx="11"/>
          </p:nvPr>
        </p:nvSpPr>
        <p:spPr/>
        <p:txBody>
          <a:bodyPr/>
          <a:lstStyle/>
          <a:p>
            <a:r>
              <a:rPr lang="en-GB" smtClean="0"/>
              <a:t>M G White  ATRC Edinburgh 2014</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PPOs and other issues</a:t>
            </a:r>
            <a:endParaRPr lang="en-US"/>
          </a:p>
        </p:txBody>
      </p:sp>
      <p:sp>
        <p:nvSpPr>
          <p:cNvPr id="8" name="Footer Placeholder 7"/>
          <p:cNvSpPr>
            <a:spLocks noGrp="1"/>
          </p:cNvSpPr>
          <p:nvPr>
            <p:ph type="ftr" sz="quarter" idx="11"/>
          </p:nvPr>
        </p:nvSpPr>
        <p:spPr/>
        <p:txBody>
          <a:bodyPr/>
          <a:lstStyle/>
          <a:p>
            <a:r>
              <a:rPr lang="en-GB" smtClean="0"/>
              <a:t>M G White  ATRC Edinburgh 2014</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PPOs and other issues</a:t>
            </a:r>
            <a:endParaRPr lang="en-US"/>
          </a:p>
        </p:txBody>
      </p:sp>
      <p:sp>
        <p:nvSpPr>
          <p:cNvPr id="4" name="Footer Placeholder 3"/>
          <p:cNvSpPr>
            <a:spLocks noGrp="1"/>
          </p:cNvSpPr>
          <p:nvPr>
            <p:ph type="ftr" sz="quarter" idx="11"/>
          </p:nvPr>
        </p:nvSpPr>
        <p:spPr/>
        <p:txBody>
          <a:bodyPr/>
          <a:lstStyle/>
          <a:p>
            <a:r>
              <a:rPr lang="en-GB" smtClean="0"/>
              <a:t>M G White  ATRC Edinburgh 2014</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PPOs and other issues</a:t>
            </a:r>
            <a:endParaRPr lang="en-US"/>
          </a:p>
        </p:txBody>
      </p:sp>
      <p:sp>
        <p:nvSpPr>
          <p:cNvPr id="3" name="Footer Placeholder 2"/>
          <p:cNvSpPr>
            <a:spLocks noGrp="1"/>
          </p:cNvSpPr>
          <p:nvPr>
            <p:ph type="ftr" sz="quarter" idx="11"/>
          </p:nvPr>
        </p:nvSpPr>
        <p:spPr/>
        <p:txBody>
          <a:bodyPr/>
          <a:lstStyle/>
          <a:p>
            <a:r>
              <a:rPr lang="en-GB" smtClean="0"/>
              <a:t>M G White  ATRC Edinburgh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PPOs and other issues</a:t>
            </a:r>
            <a:endParaRPr lang="en-US"/>
          </a:p>
        </p:txBody>
      </p:sp>
      <p:sp>
        <p:nvSpPr>
          <p:cNvPr id="6" name="Footer Placeholder 5"/>
          <p:cNvSpPr>
            <a:spLocks noGrp="1"/>
          </p:cNvSpPr>
          <p:nvPr>
            <p:ph type="ftr" sz="quarter" idx="11"/>
          </p:nvPr>
        </p:nvSpPr>
        <p:spPr/>
        <p:txBody>
          <a:bodyPr/>
          <a:lstStyle/>
          <a:p>
            <a:r>
              <a:rPr lang="en-GB" smtClean="0"/>
              <a:t>M G White  ATRC Edinburgh 2014</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PPOs and other issues</a:t>
            </a:r>
            <a:endParaRPr lang="en-US"/>
          </a:p>
        </p:txBody>
      </p:sp>
      <p:sp>
        <p:nvSpPr>
          <p:cNvPr id="6" name="Footer Placeholder 5"/>
          <p:cNvSpPr>
            <a:spLocks noGrp="1"/>
          </p:cNvSpPr>
          <p:nvPr>
            <p:ph type="ftr" sz="quarter" idx="11"/>
          </p:nvPr>
        </p:nvSpPr>
        <p:spPr/>
        <p:txBody>
          <a:bodyPr/>
          <a:lstStyle/>
          <a:p>
            <a:r>
              <a:rPr lang="en-GB" smtClean="0"/>
              <a:t>M G White  ATRC Edinburgh 2014</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PPOs and other issues</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M G White  ATRC Edinburgh 2014</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whototrust@mailbolt.com" TargetMode="External"/><Relationship Id="rId2" Type="http://schemas.openxmlformats.org/officeDocument/2006/relationships/hyperlink" Target="http://www.whototrust.org.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mithers.co.uk/files/Wall_Street_Revalued_info.pdf" TargetMode="External"/><Relationship Id="rId2" Type="http://schemas.openxmlformats.org/officeDocument/2006/relationships/hyperlink" Target="http://www.sias.org.uk/siaspapers/listofpapers/view_paper?id=SIASSept2013Paper" TargetMode="External"/><Relationship Id="rId1" Type="http://schemas.openxmlformats.org/officeDocument/2006/relationships/slideLayout" Target="../slideLayouts/slideLayout2.xml"/><Relationship Id="rId5" Type="http://schemas.openxmlformats.org/officeDocument/2006/relationships/hyperlink" Target="http://www.berkshirehathaway.com/2013ar/2013ar.pdf" TargetMode="External"/><Relationship Id="rId4" Type="http://schemas.openxmlformats.org/officeDocument/2006/relationships/hyperlink" Target="http://www.sias.org.uk/siaspapers/listofpapers/view_paper?id=SIASSep2014PP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85800"/>
            <a:ext cx="7772400" cy="1470025"/>
          </a:xfrm>
        </p:spPr>
        <p:txBody>
          <a:bodyPr/>
          <a:lstStyle/>
          <a:p>
            <a:r>
              <a:rPr lang="en-GB" dirty="0" smtClean="0"/>
              <a:t>Periodic payment orders (PPOs)</a:t>
            </a:r>
            <a:endParaRPr lang="en-GB" dirty="0"/>
          </a:p>
        </p:txBody>
      </p:sp>
      <p:sp>
        <p:nvSpPr>
          <p:cNvPr id="3" name="Subtitle 2"/>
          <p:cNvSpPr>
            <a:spLocks noGrp="1"/>
          </p:cNvSpPr>
          <p:nvPr>
            <p:ph type="subTitle" idx="1"/>
          </p:nvPr>
        </p:nvSpPr>
        <p:spPr>
          <a:xfrm>
            <a:off x="1371600" y="2286000"/>
            <a:ext cx="6400800" cy="3276600"/>
          </a:xfrm>
        </p:spPr>
        <p:txBody>
          <a:bodyPr>
            <a:normAutofit fontScale="62500" lnSpcReduction="20000"/>
          </a:bodyPr>
          <a:lstStyle/>
          <a:p>
            <a:r>
              <a:rPr lang="en-GB" dirty="0" smtClean="0"/>
              <a:t>The threats, the opportunities and the controversies; and the scope for some fresh academic thinking</a:t>
            </a:r>
          </a:p>
          <a:p>
            <a:endParaRPr lang="en-GB" dirty="0"/>
          </a:p>
          <a:p>
            <a:r>
              <a:rPr lang="en-GB" dirty="0" smtClean="0"/>
              <a:t>Especially in relation  to the appropriate assets to hold, how much of them, and how to think about accounting and solvency</a:t>
            </a:r>
          </a:p>
          <a:p>
            <a:endParaRPr lang="en-GB" dirty="0"/>
          </a:p>
          <a:p>
            <a:endParaRPr lang="en-GB" dirty="0" smtClean="0"/>
          </a:p>
          <a:p>
            <a:endParaRPr lang="en-GB" dirty="0" smtClean="0"/>
          </a:p>
          <a:p>
            <a:r>
              <a:rPr lang="en-GB" dirty="0" smtClean="0"/>
              <a:t>Martin White, ATRC conference Edinburgh December 2014</a:t>
            </a:r>
            <a:endParaRPr lang="en-GB" dirty="0"/>
          </a:p>
        </p:txBody>
      </p:sp>
      <p:sp>
        <p:nvSpPr>
          <p:cNvPr id="4" name="Footer Placeholder 3"/>
          <p:cNvSpPr>
            <a:spLocks noGrp="1"/>
          </p:cNvSpPr>
          <p:nvPr>
            <p:ph type="ftr" sz="quarter" idx="11"/>
          </p:nvPr>
        </p:nvSpPr>
        <p:spPr/>
        <p:txBody>
          <a:bodyPr/>
          <a:lstStyle/>
          <a:p>
            <a:r>
              <a:rPr lang="en-GB" dirty="0" smtClean="0"/>
              <a:t>M G White  ATRC Edinburgh 2014</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
        <p:nvSpPr>
          <p:cNvPr id="6" name="Date Placeholder 5"/>
          <p:cNvSpPr>
            <a:spLocks noGrp="1"/>
          </p:cNvSpPr>
          <p:nvPr>
            <p:ph type="dt" sz="half" idx="10"/>
          </p:nvPr>
        </p:nvSpPr>
        <p:spPr/>
        <p:txBody>
          <a:bodyPr/>
          <a:lstStyle/>
          <a:p>
            <a:r>
              <a:rPr lang="en-US" smtClean="0"/>
              <a:t>PPOs and other issues</a:t>
            </a:r>
            <a:endParaRPr lang="en-US" dirty="0"/>
          </a:p>
        </p:txBody>
      </p:sp>
    </p:spTree>
    <p:extLst>
      <p:ext uri="{BB962C8B-B14F-4D97-AF65-F5344CB8AC3E}">
        <p14:creationId xmlns:p14="http://schemas.microsoft.com/office/powerpoint/2010/main" val="28228113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GB" sz="2800" dirty="0" smtClean="0"/>
              <a:t>Results of straw poll on real long term returns at ATRC</a:t>
            </a:r>
            <a:endParaRPr lang="en-GB" sz="28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43186794"/>
              </p:ext>
            </p:extLst>
          </p:nvPr>
        </p:nvGraphicFramePr>
        <p:xfrm>
          <a:off x="457200" y="1112520"/>
          <a:ext cx="8229600" cy="5577840"/>
        </p:xfrm>
        <a:graphic>
          <a:graphicData uri="http://schemas.openxmlformats.org/drawingml/2006/table">
            <a:tbl>
              <a:tblPr firstRow="1" bandRow="1">
                <a:tableStyleId>{5C22544A-7EE6-4342-B048-85BDC9FD1C3A}</a:tableStyleId>
              </a:tblPr>
              <a:tblGrid>
                <a:gridCol w="1600200"/>
                <a:gridCol w="2819400"/>
                <a:gridCol w="533400"/>
                <a:gridCol w="3276600"/>
              </a:tblGrid>
              <a:tr h="353148">
                <a:tc>
                  <a:txBody>
                    <a:bodyPr/>
                    <a:lstStyle/>
                    <a:p>
                      <a:endParaRPr lang="en-GB" dirty="0"/>
                    </a:p>
                  </a:txBody>
                  <a:tcPr/>
                </a:tc>
                <a:tc>
                  <a:txBody>
                    <a:bodyPr/>
                    <a:lstStyle/>
                    <a:p>
                      <a:r>
                        <a:rPr lang="en-GB" dirty="0" smtClean="0"/>
                        <a:t>Modern “Conventional” </a:t>
                      </a:r>
                      <a:endParaRPr lang="en-GB" dirty="0"/>
                    </a:p>
                  </a:txBody>
                  <a:tcPr/>
                </a:tc>
                <a:tc>
                  <a:txBody>
                    <a:bodyPr/>
                    <a:lstStyle/>
                    <a:p>
                      <a:endParaRPr lang="en-GB" dirty="0"/>
                    </a:p>
                  </a:txBody>
                  <a:tcPr/>
                </a:tc>
                <a:tc>
                  <a:txBody>
                    <a:bodyPr/>
                    <a:lstStyle/>
                    <a:p>
                      <a:r>
                        <a:rPr lang="en-GB" dirty="0" smtClean="0"/>
                        <a:t>Equities</a:t>
                      </a:r>
                      <a:endParaRPr lang="en-GB" dirty="0"/>
                    </a:p>
                  </a:txBody>
                  <a:tcPr/>
                </a:tc>
              </a:tr>
              <a:tr h="353148">
                <a:tc>
                  <a:txBody>
                    <a:bodyPr/>
                    <a:lstStyle/>
                    <a:p>
                      <a:r>
                        <a:rPr lang="en-GB" dirty="0" smtClean="0"/>
                        <a:t>Expected return</a:t>
                      </a:r>
                      <a:endParaRPr lang="en-GB" dirty="0"/>
                    </a:p>
                  </a:txBody>
                  <a:tcPr/>
                </a:tc>
                <a:tc gridSpan="3">
                  <a:txBody>
                    <a:bodyPr/>
                    <a:lstStyle/>
                    <a:p>
                      <a:pPr algn="ctr"/>
                      <a:r>
                        <a:rPr lang="en-GB" dirty="0" smtClean="0"/>
                        <a:t>Note: not everyone voted</a:t>
                      </a:r>
                      <a:r>
                        <a:rPr lang="en-GB" baseline="0" dirty="0" smtClean="0"/>
                        <a:t> on each question for each asset type and some abstained altogether</a:t>
                      </a:r>
                      <a:endParaRPr lang="en-GB" dirty="0"/>
                    </a:p>
                  </a:txBody>
                  <a:tcPr/>
                </a:tc>
                <a:tc hMerge="1">
                  <a:txBody>
                    <a:bodyPr/>
                    <a:lstStyle/>
                    <a:p>
                      <a:endParaRPr lang="en-GB" dirty="0"/>
                    </a:p>
                  </a:txBody>
                  <a:tcPr/>
                </a:tc>
                <a:tc hMerge="1">
                  <a:txBody>
                    <a:bodyPr/>
                    <a:lstStyle/>
                    <a:p>
                      <a:endParaRPr lang="en-GB" dirty="0"/>
                    </a:p>
                  </a:txBody>
                  <a:tcPr/>
                </a:tc>
              </a:tr>
              <a:tr h="353148">
                <a:tc>
                  <a:txBody>
                    <a:bodyPr/>
                    <a:lstStyle/>
                    <a:p>
                      <a:endParaRPr lang="en-GB" dirty="0"/>
                    </a:p>
                  </a:txBody>
                  <a:tcPr/>
                </a:tc>
                <a:tc>
                  <a:txBody>
                    <a:bodyPr/>
                    <a:lstStyle/>
                    <a:p>
                      <a:r>
                        <a:rPr lang="en-GB" dirty="0" smtClean="0"/>
                        <a:t>2%     2 votes</a:t>
                      </a:r>
                      <a:endParaRPr lang="en-GB" dirty="0"/>
                    </a:p>
                  </a:txBody>
                  <a:tcPr/>
                </a:tc>
                <a:tc>
                  <a:txBody>
                    <a:bodyPr/>
                    <a:lstStyle/>
                    <a:p>
                      <a:endParaRPr lang="en-GB" dirty="0"/>
                    </a:p>
                  </a:txBody>
                  <a:tcPr/>
                </a:tc>
                <a:tc>
                  <a:txBody>
                    <a:bodyPr/>
                    <a:lstStyle/>
                    <a:p>
                      <a:r>
                        <a:rPr lang="en-GB" dirty="0" smtClean="0"/>
                        <a:t>6%   2</a:t>
                      </a:r>
                      <a:r>
                        <a:rPr lang="en-GB" baseline="0" dirty="0" smtClean="0"/>
                        <a:t> votes</a:t>
                      </a:r>
                      <a:endParaRPr lang="en-GB" dirty="0"/>
                    </a:p>
                  </a:txBody>
                  <a:tcPr/>
                </a:tc>
              </a:tr>
              <a:tr h="353148">
                <a:tc>
                  <a:txBody>
                    <a:bodyPr/>
                    <a:lstStyle/>
                    <a:p>
                      <a:endParaRPr lang="en-GB" dirty="0"/>
                    </a:p>
                  </a:txBody>
                  <a:tcPr/>
                </a:tc>
                <a:tc>
                  <a:txBody>
                    <a:bodyPr/>
                    <a:lstStyle/>
                    <a:p>
                      <a:r>
                        <a:rPr lang="en-GB" dirty="0" smtClean="0"/>
                        <a:t>1.5%  nil</a:t>
                      </a:r>
                      <a:endParaRPr lang="en-GB" dirty="0"/>
                    </a:p>
                  </a:txBody>
                  <a:tcPr/>
                </a:tc>
                <a:tc>
                  <a:txBody>
                    <a:bodyPr/>
                    <a:lstStyle/>
                    <a:p>
                      <a:endParaRPr lang="en-GB" dirty="0"/>
                    </a:p>
                  </a:txBody>
                  <a:tcPr/>
                </a:tc>
                <a:tc>
                  <a:txBody>
                    <a:bodyPr/>
                    <a:lstStyle/>
                    <a:p>
                      <a:r>
                        <a:rPr lang="en-GB" dirty="0" smtClean="0"/>
                        <a:t>5%    4 votes</a:t>
                      </a:r>
                      <a:endParaRPr lang="en-GB" dirty="0"/>
                    </a:p>
                  </a:txBody>
                  <a:tcPr/>
                </a:tc>
              </a:tr>
              <a:tr h="353148">
                <a:tc>
                  <a:txBody>
                    <a:bodyPr/>
                    <a:lstStyle/>
                    <a:p>
                      <a:endParaRPr lang="en-GB" dirty="0"/>
                    </a:p>
                  </a:txBody>
                  <a:tcPr/>
                </a:tc>
                <a:tc>
                  <a:txBody>
                    <a:bodyPr/>
                    <a:lstStyle/>
                    <a:p>
                      <a:r>
                        <a:rPr lang="en-GB" dirty="0" smtClean="0"/>
                        <a:t>1%      5 votes</a:t>
                      </a:r>
                      <a:endParaRPr lang="en-GB" dirty="0"/>
                    </a:p>
                  </a:txBody>
                  <a:tcPr/>
                </a:tc>
                <a:tc>
                  <a:txBody>
                    <a:bodyPr/>
                    <a:lstStyle/>
                    <a:p>
                      <a:endParaRPr lang="en-GB" dirty="0"/>
                    </a:p>
                  </a:txBody>
                  <a:tcPr/>
                </a:tc>
                <a:tc>
                  <a:txBody>
                    <a:bodyPr/>
                    <a:lstStyle/>
                    <a:p>
                      <a:r>
                        <a:rPr lang="en-GB" dirty="0" smtClean="0"/>
                        <a:t>4%    3 votes</a:t>
                      </a:r>
                      <a:r>
                        <a:rPr lang="en-GB" baseline="0" dirty="0" smtClean="0"/>
                        <a:t>    3% 4 votes</a:t>
                      </a:r>
                      <a:endParaRPr lang="en-GB" dirty="0"/>
                    </a:p>
                  </a:txBody>
                  <a:tcPr/>
                </a:tc>
              </a:tr>
              <a:tr h="353148">
                <a:tc>
                  <a:txBody>
                    <a:bodyPr/>
                    <a:lstStyle/>
                    <a:p>
                      <a:endParaRPr lang="en-GB" dirty="0"/>
                    </a:p>
                  </a:txBody>
                  <a:tcPr/>
                </a:tc>
                <a:tc>
                  <a:txBody>
                    <a:bodyPr/>
                    <a:lstStyle/>
                    <a:p>
                      <a:r>
                        <a:rPr lang="en-GB" dirty="0" smtClean="0"/>
                        <a:t>0%      3 votes</a:t>
                      </a:r>
                      <a:endParaRPr lang="en-GB" dirty="0"/>
                    </a:p>
                  </a:txBody>
                  <a:tcPr/>
                </a:tc>
                <a:tc>
                  <a:txBody>
                    <a:bodyPr/>
                    <a:lstStyle/>
                    <a:p>
                      <a:endParaRPr lang="en-GB"/>
                    </a:p>
                  </a:txBody>
                  <a:tcPr/>
                </a:tc>
                <a:tc>
                  <a:txBody>
                    <a:bodyPr/>
                    <a:lstStyle/>
                    <a:p>
                      <a:r>
                        <a:rPr lang="en-GB" dirty="0" smtClean="0"/>
                        <a:t>2%</a:t>
                      </a:r>
                      <a:r>
                        <a:rPr lang="en-GB" baseline="0" dirty="0" smtClean="0"/>
                        <a:t>     2 votes   1%  nil</a:t>
                      </a:r>
                      <a:endParaRPr lang="en-GB" dirty="0"/>
                    </a:p>
                  </a:txBody>
                  <a:tcPr/>
                </a:tc>
              </a:tr>
              <a:tr h="353148">
                <a:tc>
                  <a:txBody>
                    <a:bodyPr/>
                    <a:lstStyle/>
                    <a:p>
                      <a:endParaRPr lang="en-GB" dirty="0"/>
                    </a:p>
                  </a:txBody>
                  <a:tcPr/>
                </a:tc>
                <a:tc>
                  <a:txBody>
                    <a:bodyPr/>
                    <a:lstStyle/>
                    <a:p>
                      <a:r>
                        <a:rPr lang="en-GB" dirty="0" smtClean="0"/>
                        <a:t>-1%     2 votes</a:t>
                      </a:r>
                      <a:endParaRPr lang="en-GB" dirty="0"/>
                    </a:p>
                  </a:txBody>
                  <a:tcPr/>
                </a:tc>
                <a:tc>
                  <a:txBody>
                    <a:bodyPr/>
                    <a:lstStyle/>
                    <a:p>
                      <a:endParaRPr lang="en-GB" dirty="0"/>
                    </a:p>
                  </a:txBody>
                  <a:tcPr/>
                </a:tc>
                <a:tc>
                  <a:txBody>
                    <a:bodyPr/>
                    <a:lstStyle/>
                    <a:p>
                      <a:r>
                        <a:rPr lang="en-GB" dirty="0" smtClean="0"/>
                        <a:t>0%     nil</a:t>
                      </a:r>
                      <a:endParaRPr lang="en-GB" dirty="0"/>
                    </a:p>
                  </a:txBody>
                  <a:tcPr/>
                </a:tc>
              </a:tr>
              <a:tr h="882869">
                <a:tc>
                  <a:txBody>
                    <a:bodyPr/>
                    <a:lstStyle/>
                    <a:p>
                      <a:r>
                        <a:rPr lang="en-GB" dirty="0" smtClean="0"/>
                        <a:t>Regulatory permitted assumption</a:t>
                      </a:r>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tc>
              </a:tr>
              <a:tr h="353148">
                <a:tc>
                  <a:txBody>
                    <a:bodyPr/>
                    <a:lstStyle/>
                    <a:p>
                      <a:endParaRPr lang="en-GB" dirty="0"/>
                    </a:p>
                  </a:txBody>
                  <a:tcPr/>
                </a:tc>
                <a:tc>
                  <a:txBody>
                    <a:bodyPr/>
                    <a:lstStyle/>
                    <a:p>
                      <a:r>
                        <a:rPr lang="en-GB" dirty="0" smtClean="0"/>
                        <a:t>2%</a:t>
                      </a:r>
                      <a:r>
                        <a:rPr lang="en-GB" baseline="0" dirty="0" smtClean="0"/>
                        <a:t>      1 vote</a:t>
                      </a:r>
                      <a:endParaRPr lang="en-GB" dirty="0"/>
                    </a:p>
                  </a:txBody>
                  <a:tcPr/>
                </a:tc>
                <a:tc>
                  <a:txBody>
                    <a:bodyPr/>
                    <a:lstStyle/>
                    <a:p>
                      <a:endParaRPr lang="en-GB"/>
                    </a:p>
                  </a:txBody>
                  <a:tcPr/>
                </a:tc>
                <a:tc>
                  <a:txBody>
                    <a:bodyPr/>
                    <a:lstStyle/>
                    <a:p>
                      <a:r>
                        <a:rPr lang="en-GB" dirty="0" smtClean="0"/>
                        <a:t>3%</a:t>
                      </a:r>
                      <a:r>
                        <a:rPr lang="en-GB" baseline="0" dirty="0" smtClean="0"/>
                        <a:t>  1 vote    2% 1 vote</a:t>
                      </a:r>
                      <a:endParaRPr lang="en-GB" dirty="0"/>
                    </a:p>
                  </a:txBody>
                  <a:tcPr/>
                </a:tc>
              </a:tr>
              <a:tr h="353148">
                <a:tc>
                  <a:txBody>
                    <a:bodyPr/>
                    <a:lstStyle/>
                    <a:p>
                      <a:endParaRPr lang="en-GB" dirty="0"/>
                    </a:p>
                  </a:txBody>
                  <a:tcPr/>
                </a:tc>
                <a:tc>
                  <a:txBody>
                    <a:bodyPr/>
                    <a:lstStyle/>
                    <a:p>
                      <a:r>
                        <a:rPr lang="en-GB" dirty="0" smtClean="0"/>
                        <a:t>1.5% 1 </a:t>
                      </a:r>
                      <a:r>
                        <a:rPr lang="en-GB" baseline="0" dirty="0" smtClean="0"/>
                        <a:t> vote    1%     1 vote</a:t>
                      </a:r>
                      <a:endParaRPr lang="en-GB" dirty="0"/>
                    </a:p>
                  </a:txBody>
                  <a:tcPr/>
                </a:tc>
                <a:tc>
                  <a:txBody>
                    <a:bodyPr/>
                    <a:lstStyle/>
                    <a:p>
                      <a:endParaRPr lang="en-GB" dirty="0"/>
                    </a:p>
                  </a:txBody>
                  <a:tcPr/>
                </a:tc>
                <a:tc>
                  <a:txBody>
                    <a:bodyPr/>
                    <a:lstStyle/>
                    <a:p>
                      <a:r>
                        <a:rPr lang="en-GB" dirty="0" smtClean="0"/>
                        <a:t>1%  3 votes</a:t>
                      </a:r>
                      <a:endParaRPr lang="en-GB" dirty="0"/>
                    </a:p>
                  </a:txBody>
                  <a:tcPr/>
                </a:tc>
              </a:tr>
              <a:tr h="353148">
                <a:tc>
                  <a:txBody>
                    <a:bodyPr/>
                    <a:lstStyle/>
                    <a:p>
                      <a:endParaRPr lang="en-GB" dirty="0"/>
                    </a:p>
                  </a:txBody>
                  <a:tcPr/>
                </a:tc>
                <a:tc>
                  <a:txBody>
                    <a:bodyPr/>
                    <a:lstStyle/>
                    <a:p>
                      <a:r>
                        <a:rPr lang="en-GB" dirty="0" smtClean="0"/>
                        <a:t>0%     6 vote   -0.5%  1 vote </a:t>
                      </a:r>
                      <a:endParaRPr lang="en-GB" dirty="0"/>
                    </a:p>
                  </a:txBody>
                  <a:tcPr/>
                </a:tc>
                <a:tc>
                  <a:txBody>
                    <a:bodyPr/>
                    <a:lstStyle/>
                    <a:p>
                      <a:endParaRPr lang="en-GB" dirty="0"/>
                    </a:p>
                  </a:txBody>
                  <a:tcPr/>
                </a:tc>
                <a:tc>
                  <a:txBody>
                    <a:bodyPr/>
                    <a:lstStyle/>
                    <a:p>
                      <a:r>
                        <a:rPr lang="en-GB" dirty="0" smtClean="0"/>
                        <a:t>0% 2 votes</a:t>
                      </a:r>
                      <a:endParaRPr lang="en-GB" dirty="0"/>
                    </a:p>
                  </a:txBody>
                  <a:tcPr/>
                </a:tc>
              </a:tr>
              <a:tr h="353148">
                <a:tc>
                  <a:txBody>
                    <a:bodyPr/>
                    <a:lstStyle/>
                    <a:p>
                      <a:endParaRPr lang="en-GB" dirty="0"/>
                    </a:p>
                  </a:txBody>
                  <a:tcPr/>
                </a:tc>
                <a:tc>
                  <a:txBody>
                    <a:bodyPr/>
                    <a:lstStyle/>
                    <a:p>
                      <a:r>
                        <a:rPr lang="en-GB" dirty="0" smtClean="0"/>
                        <a:t>-1%    1 vote   &lt;-1%   1 vote</a:t>
                      </a:r>
                      <a:endParaRPr lang="en-GB" dirty="0"/>
                    </a:p>
                  </a:txBody>
                  <a:tcPr/>
                </a:tc>
                <a:tc>
                  <a:txBody>
                    <a:bodyPr/>
                    <a:lstStyle/>
                    <a:p>
                      <a:endParaRPr lang="en-GB" dirty="0"/>
                    </a:p>
                  </a:txBody>
                  <a:tcPr/>
                </a:tc>
                <a:tc>
                  <a:txBody>
                    <a:bodyPr/>
                    <a:lstStyle/>
                    <a:p>
                      <a:r>
                        <a:rPr lang="en-GB" dirty="0" smtClean="0"/>
                        <a:t>&lt;0%  4 votes</a:t>
                      </a:r>
                      <a:endParaRPr lang="en-GB" dirty="0"/>
                    </a:p>
                  </a:txBody>
                  <a:tcPr/>
                </a:tc>
              </a:tr>
              <a:tr h="353148">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r>
            </a:tbl>
          </a:graphicData>
        </a:graphic>
      </p:graphicFrame>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12666445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Andrew </a:t>
            </a:r>
            <a:r>
              <a:rPr lang="en-GB" dirty="0" err="1" smtClean="0"/>
              <a:t>Smithers</a:t>
            </a:r>
            <a:r>
              <a:rPr lang="en-GB" dirty="0" smtClean="0"/>
              <a:t> on long term returns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(this is MGW interpretation – read slide 3’s references for yourselves)</a:t>
            </a:r>
          </a:p>
          <a:p>
            <a:r>
              <a:rPr lang="en-GB" dirty="0" smtClean="0"/>
              <a:t>Equities with dividends reinvested over the decades – hindsight “true” values that the market “should” have been are assessed using the real returns that have applied over the decades</a:t>
            </a:r>
          </a:p>
          <a:p>
            <a:r>
              <a:rPr lang="en-GB" dirty="0" smtClean="0"/>
              <a:t>Market value of real assets can go </a:t>
            </a:r>
            <a:r>
              <a:rPr lang="en-GB" u="sng" dirty="0" smtClean="0"/>
              <a:t>way</a:t>
            </a:r>
            <a:r>
              <a:rPr lang="en-GB" dirty="0" smtClean="0"/>
              <a:t> above or below a “true” value;  e.g. at times of low interest rates we get overvaluation (like today)</a:t>
            </a:r>
          </a:p>
          <a:p>
            <a:r>
              <a:rPr lang="en-GB" dirty="0" err="1" smtClean="0"/>
              <a:t>Smithers</a:t>
            </a:r>
            <a:r>
              <a:rPr lang="en-GB" dirty="0" smtClean="0"/>
              <a:t>: you </a:t>
            </a:r>
            <a:r>
              <a:rPr lang="en-GB" u="sng" dirty="0" smtClean="0"/>
              <a:t>can</a:t>
            </a:r>
            <a:r>
              <a:rPr lang="en-GB" dirty="0" smtClean="0"/>
              <a:t> make a reasonable estimate of the “true” value – both a “q” (based on the cost of replacing the assets) and a CAPE (cyclically adjusted price earnings ratio) can be used  - see slide 34 from </a:t>
            </a:r>
            <a:r>
              <a:rPr lang="en-GB" dirty="0" err="1" smtClean="0"/>
              <a:t>Smithers</a:t>
            </a:r>
            <a:r>
              <a:rPr lang="en-GB" dirty="0" smtClean="0"/>
              <a:t>’ SIAS presentation (see link on slide 3).</a:t>
            </a:r>
          </a:p>
          <a:p>
            <a:r>
              <a:rPr lang="en-GB" dirty="0" smtClean="0"/>
              <a:t>There is plenty of scope for us to think about this further and </a:t>
            </a:r>
            <a:r>
              <a:rPr lang="en-GB" dirty="0" err="1" smtClean="0"/>
              <a:t>Smithers</a:t>
            </a:r>
            <a:r>
              <a:rPr lang="en-GB" dirty="0" smtClean="0"/>
              <a:t>’ hypothesis hasn’t been subjected to much discussion, certainly not in actuarial circles.</a:t>
            </a:r>
            <a:endParaRPr lang="en-GB"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1571469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Sounds like old-fashioned pensions?</a:t>
            </a:r>
            <a:endParaRPr lang="en-GB" dirty="0"/>
          </a:p>
        </p:txBody>
      </p:sp>
      <p:sp>
        <p:nvSpPr>
          <p:cNvPr id="3" name="Content Placeholder 2"/>
          <p:cNvSpPr>
            <a:spLocks noGrp="1"/>
          </p:cNvSpPr>
          <p:nvPr>
            <p:ph idx="1"/>
          </p:nvPr>
        </p:nvSpPr>
        <p:spPr>
          <a:xfrm>
            <a:off x="457200" y="1447800"/>
            <a:ext cx="8229600" cy="4678363"/>
          </a:xfrm>
        </p:spPr>
        <p:txBody>
          <a:bodyPr>
            <a:noAutofit/>
          </a:bodyPr>
          <a:lstStyle/>
          <a:p>
            <a:r>
              <a:rPr lang="en-GB" sz="2000" dirty="0" smtClean="0"/>
              <a:t>Pre the late 80s pension actuaries projected the dividends on the asset portfolio, notionally investing the assets in the all-share index.</a:t>
            </a:r>
          </a:p>
          <a:p>
            <a:r>
              <a:rPr lang="en-GB" sz="2000" dirty="0" smtClean="0"/>
              <a:t>They applied consistent assumptions on inflation, earnings growth, long term return on new contributions, etc.</a:t>
            </a:r>
          </a:p>
          <a:p>
            <a:r>
              <a:rPr lang="en-GB" sz="2000" dirty="0" smtClean="0"/>
              <a:t>Balance sheets assessed on this basis were largely unaffected by market value upwards and downwards shocks (provided they moved in line with the all-share)</a:t>
            </a:r>
          </a:p>
          <a:p>
            <a:r>
              <a:rPr lang="en-GB" sz="2000" dirty="0" smtClean="0"/>
              <a:t>BUT, when balance sheets were presented the “calculated” value of the assets could vary wildly from the market value.</a:t>
            </a:r>
          </a:p>
          <a:p>
            <a:r>
              <a:rPr lang="en-GB" sz="2000" dirty="0" smtClean="0"/>
              <a:t>Actuaries gave up explaining why this made sense, and when markets rose they capitulated and put higher values on the assets, but without much adjustment to the liability assumptions.  The rest is history.</a:t>
            </a:r>
            <a:endParaRPr lang="en-GB" sz="2000"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12903077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Asset-liability management for PPOs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This is not ALM in the sense of “protection against short term volatility”.  We are focusing on long term durability.</a:t>
            </a:r>
          </a:p>
          <a:p>
            <a:r>
              <a:rPr lang="en-GB" dirty="0" smtClean="0"/>
              <a:t>Simplistic presentation to illustrate the points (nothing sacrosanct about the assumptions)</a:t>
            </a:r>
          </a:p>
          <a:p>
            <a:pPr lvl="1"/>
            <a:r>
              <a:rPr lang="en-GB" dirty="0" smtClean="0"/>
              <a:t>Note: ignoring the “easy” problem of longevity!</a:t>
            </a:r>
          </a:p>
          <a:p>
            <a:pPr lvl="1"/>
            <a:r>
              <a:rPr lang="en-GB" dirty="0" smtClean="0"/>
              <a:t>Assume long term real return post expenses: say 1.0% (prudential, defines funding requirement, accounting and solvency), but we might perhaps plan / expect to get 2.5% real in practice (this is way below what’s been achieved in the past – but is the past repeatable?)</a:t>
            </a:r>
          </a:p>
          <a:p>
            <a:pPr lvl="1"/>
            <a:r>
              <a:rPr lang="en-GB" dirty="0" smtClean="0"/>
              <a:t>We need a “MV adjustment factor”.  Order of magnitude, from </a:t>
            </a:r>
            <a:r>
              <a:rPr lang="en-GB" dirty="0" err="1" smtClean="0"/>
              <a:t>Smithers</a:t>
            </a:r>
            <a:r>
              <a:rPr lang="en-GB" dirty="0" smtClean="0"/>
              <a:t>’ analysis (his SIAS slide 34) has log(market/”true”) around 0.5 to 0.6.  </a:t>
            </a:r>
            <a:r>
              <a:rPr lang="en-GB" dirty="0" err="1" smtClean="0"/>
              <a:t>exp</a:t>
            </a:r>
            <a:r>
              <a:rPr lang="en-GB" dirty="0" smtClean="0"/>
              <a:t>(0.5) is 1.64, so assume that to get “true” value, we have to divide current market values by 1.65.  This adjusted base value is going to be the core of our valuation and projection basis.</a:t>
            </a:r>
          </a:p>
          <a:p>
            <a:endParaRPr lang="en-GB"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6184642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PPO ALM </a:t>
            </a:r>
            <a:r>
              <a:rPr lang="en-GB" dirty="0" err="1" smtClean="0"/>
              <a:t>contd</a:t>
            </a:r>
            <a:endParaRPr lang="en-GB" dirty="0"/>
          </a:p>
        </p:txBody>
      </p:sp>
      <p:sp>
        <p:nvSpPr>
          <p:cNvPr id="3" name="Content Placeholder 2"/>
          <p:cNvSpPr>
            <a:spLocks noGrp="1"/>
          </p:cNvSpPr>
          <p:nvPr>
            <p:ph idx="1"/>
          </p:nvPr>
        </p:nvSpPr>
        <p:spPr>
          <a:xfrm>
            <a:off x="457200" y="1295400"/>
            <a:ext cx="8229600" cy="4953000"/>
          </a:xfrm>
        </p:spPr>
        <p:txBody>
          <a:bodyPr>
            <a:normAutofit fontScale="55000" lnSpcReduction="20000"/>
          </a:bodyPr>
          <a:lstStyle/>
          <a:p>
            <a:r>
              <a:rPr lang="en-GB" sz="3600" dirty="0" smtClean="0"/>
              <a:t>Important to note the core assumption</a:t>
            </a:r>
          </a:p>
          <a:p>
            <a:pPr lvl="1"/>
            <a:r>
              <a:rPr lang="en-GB" sz="2900" dirty="0" smtClean="0"/>
              <a:t>That there is a “true” value of the assets, and the (unknown) long term return will be based on this.  (This is a newish idea, and not necessarily widely accepted)</a:t>
            </a:r>
          </a:p>
          <a:p>
            <a:pPr lvl="1"/>
            <a:r>
              <a:rPr lang="en-GB" sz="2900" dirty="0" smtClean="0"/>
              <a:t>But the market cost of buying the “true” assets is today over 150% - so in the long term you must expect to get the real return rate on 2/3rds of today’s market value.  Sadly, as a long term investor you want asset prices to be low, not high.  In the worst case, you invest in high markets and disinvest in low markets.   </a:t>
            </a:r>
          </a:p>
          <a:p>
            <a:r>
              <a:rPr lang="en-GB" sz="3600" dirty="0" smtClean="0"/>
              <a:t>Running projections suggests the following</a:t>
            </a:r>
          </a:p>
          <a:p>
            <a:pPr lvl="1"/>
            <a:r>
              <a:rPr lang="en-GB" sz="2900" dirty="0" smtClean="0"/>
              <a:t>With a real return on the underlying fund above the prudential “funding” bases, surpluses will emerge</a:t>
            </a:r>
          </a:p>
          <a:p>
            <a:pPr lvl="1"/>
            <a:r>
              <a:rPr lang="en-GB" sz="2900" dirty="0" smtClean="0"/>
              <a:t>Some of the surplus needs to be held back in case of market value way below the “true”, as the need to sell assets at cheap prices can outweigh the benefit of the real return margin</a:t>
            </a:r>
          </a:p>
          <a:p>
            <a:pPr lvl="1"/>
            <a:r>
              <a:rPr lang="en-GB" sz="2900" dirty="0" smtClean="0"/>
              <a:t>When the remaining fund duration falls, the amount of surplus you need to hold back rises as a proportion of the prospective liability</a:t>
            </a:r>
          </a:p>
          <a:p>
            <a:pPr lvl="1"/>
            <a:r>
              <a:rPr lang="en-GB" sz="2900" u="sng" dirty="0" smtClean="0"/>
              <a:t>Plenty of scope to play</a:t>
            </a:r>
            <a:r>
              <a:rPr lang="en-GB" sz="2900" dirty="0" smtClean="0"/>
              <a:t> with the sensitivities / simulation to determine the “free” assets needed to give sufficient assurance of the fund not running out at the end</a:t>
            </a:r>
          </a:p>
          <a:p>
            <a:pPr lvl="1"/>
            <a:r>
              <a:rPr lang="en-GB" sz="2900" dirty="0" smtClean="0"/>
              <a:t>For a fund where the liabilities are being “refreshed” – an ongoing motor insurer for example, the disinvestment problem is not a concern, and an equity strategy will be lower risk, relative to a declining/run off portfolio.  Like DB pension funds until they closed to new accrual.</a:t>
            </a:r>
          </a:p>
          <a:p>
            <a:pPr lvl="1"/>
            <a:r>
              <a:rPr lang="en-GB" sz="2900" dirty="0" smtClean="0"/>
              <a:t>Can supply crude spreadsheet to anyone interested</a:t>
            </a:r>
          </a:p>
          <a:p>
            <a:endParaRPr lang="en-GB"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6972923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Recap / final comments</a:t>
            </a:r>
            <a:endParaRPr lang="en-GB" dirty="0"/>
          </a:p>
        </p:txBody>
      </p:sp>
      <p:sp>
        <p:nvSpPr>
          <p:cNvPr id="3" name="Content Placeholder 2"/>
          <p:cNvSpPr>
            <a:spLocks noGrp="1"/>
          </p:cNvSpPr>
          <p:nvPr>
            <p:ph idx="1"/>
          </p:nvPr>
        </p:nvSpPr>
        <p:spPr>
          <a:xfrm>
            <a:off x="457200" y="1371600"/>
            <a:ext cx="8229600" cy="4876800"/>
          </a:xfrm>
        </p:spPr>
        <p:txBody>
          <a:bodyPr>
            <a:normAutofit fontScale="62500" lnSpcReduction="20000"/>
          </a:bodyPr>
          <a:lstStyle/>
          <a:p>
            <a:pPr lvl="1"/>
            <a:r>
              <a:rPr lang="en-GB" dirty="0" smtClean="0"/>
              <a:t>PPOs represent an existential threat to motor insurers in particular, as they are likely to represent around 50% of their balance sheets over time, and if their new business falls or stops the PPO liabilities will dwarf everything else.</a:t>
            </a:r>
            <a:endParaRPr lang="en-GB" sz="2400" dirty="0" smtClean="0"/>
          </a:p>
          <a:p>
            <a:pPr lvl="1"/>
            <a:r>
              <a:rPr lang="en-GB" dirty="0" smtClean="0"/>
              <a:t>To survive / stay long term solvent, I suggest a REAL (probably equity) portfolio may be essential, but that prospective solvency needs a “real return” view of the world that appropriately reflects market behaviour – Andrew </a:t>
            </a:r>
            <a:r>
              <a:rPr lang="en-GB" dirty="0" err="1" smtClean="0"/>
              <a:t>Smithers</a:t>
            </a:r>
            <a:r>
              <a:rPr lang="en-GB" dirty="0" smtClean="0"/>
              <a:t>’ work seems to suggest a potential solution here.   BUT……..</a:t>
            </a:r>
          </a:p>
          <a:p>
            <a:pPr lvl="1"/>
            <a:r>
              <a:rPr lang="en-GB" dirty="0" smtClean="0"/>
              <a:t>Whilst it should be possible to be relatively relaxed about market value fluctuations, it becomes much trickier when the fund starts to decline sharply – so it is necessary keep back a higher risk margin above the prudentially set asset requirement towards the later years of the fund.  Lots of thought needed!  These concepts may be relevant to personal financial planning too. </a:t>
            </a:r>
          </a:p>
          <a:p>
            <a:pPr lvl="1"/>
            <a:r>
              <a:rPr lang="en-GB" dirty="0" smtClean="0"/>
              <a:t>PPOs are the </a:t>
            </a:r>
            <a:r>
              <a:rPr lang="en-GB" u="sng" dirty="0" smtClean="0"/>
              <a:t>longest</a:t>
            </a:r>
            <a:r>
              <a:rPr lang="en-GB" dirty="0" smtClean="0"/>
              <a:t> and the </a:t>
            </a:r>
            <a:r>
              <a:rPr lang="en-GB" u="sng" dirty="0" smtClean="0"/>
              <a:t>most real</a:t>
            </a:r>
            <a:r>
              <a:rPr lang="en-GB" dirty="0" smtClean="0"/>
              <a:t> liability stream I can think of, longer and more real than pensions (many accident victims are young), yet general insurers’ business model and attitude is normally:</a:t>
            </a:r>
            <a:endParaRPr lang="en-GB" sz="2400" dirty="0" smtClean="0"/>
          </a:p>
          <a:p>
            <a:pPr lvl="2"/>
            <a:r>
              <a:rPr lang="en-GB" dirty="0" smtClean="0"/>
              <a:t>Relatively thinly capitalised (the solvency II one year target is a joke in this context) with minimal market risk in shareholders’ assets.</a:t>
            </a:r>
            <a:endParaRPr lang="en-GB" sz="2000" dirty="0" smtClean="0"/>
          </a:p>
          <a:p>
            <a:pPr lvl="2"/>
            <a:r>
              <a:rPr lang="en-GB" dirty="0" smtClean="0"/>
              <a:t>Focused on “return on shareholders equity” rather than long term stewardship / maximisation of shareholder wealth.</a:t>
            </a:r>
          </a:p>
          <a:p>
            <a:pPr lvl="1"/>
            <a:r>
              <a:rPr lang="en-GB" dirty="0" smtClean="0"/>
              <a:t>I think all this needs to change, or companies will go bust with nasty consequences.  No easy solution – much thinking needed, therefore.</a:t>
            </a:r>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260340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PPOs – some preliminaries</a:t>
            </a:r>
            <a:endParaRPr lang="en-GB" dirty="0"/>
          </a:p>
        </p:txBody>
      </p:sp>
      <p:sp>
        <p:nvSpPr>
          <p:cNvPr id="3" name="Content Placeholder 2"/>
          <p:cNvSpPr>
            <a:spLocks noGrp="1"/>
          </p:cNvSpPr>
          <p:nvPr>
            <p:ph idx="1"/>
          </p:nvPr>
        </p:nvSpPr>
        <p:spPr>
          <a:xfrm>
            <a:off x="457200" y="1524000"/>
            <a:ext cx="8229600" cy="4724400"/>
          </a:xfrm>
        </p:spPr>
        <p:txBody>
          <a:bodyPr>
            <a:normAutofit fontScale="62500" lnSpcReduction="20000"/>
          </a:bodyPr>
          <a:lstStyle/>
          <a:p>
            <a:r>
              <a:rPr lang="en-GB" dirty="0" smtClean="0"/>
              <a:t>This presentation is entirely my own responsibility, not speaking for employer or any other organisation.</a:t>
            </a:r>
          </a:p>
          <a:p>
            <a:r>
              <a:rPr lang="en-GB" dirty="0" smtClean="0"/>
              <a:t>I see PPOs as an existential threat for some insurers and a likely embarrassment for any compensation funds</a:t>
            </a:r>
          </a:p>
          <a:p>
            <a:r>
              <a:rPr lang="en-GB" dirty="0" smtClean="0"/>
              <a:t>This ATRC event is my first presentation on the investment challenges of PPOs.  Much work (see GIRO papers) has been done on PPOs, but I am not aware of anyone else arguing for investing in </a:t>
            </a:r>
            <a:r>
              <a:rPr lang="en-GB" dirty="0" smtClean="0"/>
              <a:t>equities, even </a:t>
            </a:r>
            <a:r>
              <a:rPr lang="en-GB" smtClean="0"/>
              <a:t>in part, </a:t>
            </a:r>
            <a:r>
              <a:rPr lang="en-GB" dirty="0" smtClean="0"/>
              <a:t>to meet the liabilities.</a:t>
            </a:r>
          </a:p>
          <a:p>
            <a:r>
              <a:rPr lang="en-GB" dirty="0" smtClean="0"/>
              <a:t>I will make a fuller discussion available online following the event, at </a:t>
            </a:r>
            <a:r>
              <a:rPr lang="en-GB" dirty="0" smtClean="0">
                <a:hlinkClick r:id="rId2"/>
              </a:rPr>
              <a:t>www.whototrust.org.uk</a:t>
            </a:r>
            <a:r>
              <a:rPr lang="en-GB" dirty="0" smtClean="0"/>
              <a:t> (email </a:t>
            </a:r>
            <a:r>
              <a:rPr lang="en-GB" dirty="0" smtClean="0">
                <a:hlinkClick r:id="rId3"/>
              </a:rPr>
              <a:t>whototrust@mailbolt.com</a:t>
            </a:r>
            <a:r>
              <a:rPr lang="en-GB" dirty="0" smtClean="0"/>
              <a:t> )</a:t>
            </a:r>
          </a:p>
          <a:p>
            <a:r>
              <a:rPr lang="en-GB" dirty="0" smtClean="0"/>
              <a:t>These slides merely outline the issues as I currently see them and a possible way forward; </a:t>
            </a:r>
            <a:r>
              <a:rPr lang="en-GB" b="1" dirty="0" smtClean="0"/>
              <a:t>in the event, the short ATRC session did not use the slides much and I have included some material from the discussion with attendees on the day.</a:t>
            </a:r>
          </a:p>
          <a:p>
            <a:r>
              <a:rPr lang="en-GB" dirty="0" smtClean="0"/>
              <a:t>It is difficult to convey and also debate the asset valuation concepts touched on here in a short session; these will be the subject of further work and articles, on which any collaboration will be welcome.</a:t>
            </a:r>
          </a:p>
          <a:p>
            <a:endParaRPr lang="en-GB"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683585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Some suggested reading, mostly free</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Julian Leigh’s October 2013 SIAS paper: “</a:t>
            </a:r>
            <a:r>
              <a:rPr lang="en-GB" i="1" dirty="0" smtClean="0"/>
              <a:t>an introduction to periodical payment orders” </a:t>
            </a:r>
            <a:r>
              <a:rPr lang="en-GB" dirty="0" smtClean="0"/>
              <a:t>can be downloaded from:</a:t>
            </a:r>
          </a:p>
          <a:p>
            <a:pPr marL="400050" lvl="1" indent="0">
              <a:buNone/>
            </a:pPr>
            <a:r>
              <a:rPr lang="en-GB" dirty="0" smtClean="0">
                <a:hlinkClick r:id="rId2"/>
              </a:rPr>
              <a:t>http</a:t>
            </a:r>
            <a:r>
              <a:rPr lang="en-GB" dirty="0">
                <a:hlinkClick r:id="rId2"/>
              </a:rPr>
              <a:t>://</a:t>
            </a:r>
            <a:r>
              <a:rPr lang="en-GB" dirty="0" smtClean="0">
                <a:hlinkClick r:id="rId2"/>
              </a:rPr>
              <a:t>www.sias.org.uk/siaspapers/listofpapers/view_paper?id=SIASSept2013Paper</a:t>
            </a:r>
            <a:endParaRPr lang="en-GB" dirty="0" smtClean="0"/>
          </a:p>
          <a:p>
            <a:r>
              <a:rPr lang="en-GB" dirty="0" smtClean="0"/>
              <a:t>Andrew </a:t>
            </a:r>
            <a:r>
              <a:rPr lang="en-GB" dirty="0" err="1" smtClean="0"/>
              <a:t>Smithers</a:t>
            </a:r>
            <a:r>
              <a:rPr lang="en-GB" dirty="0" smtClean="0"/>
              <a:t>’ book “</a:t>
            </a:r>
            <a:r>
              <a:rPr lang="en-GB" i="1" dirty="0" smtClean="0"/>
              <a:t>Wall Street Revalued: imperfect markets and inept central bankers”</a:t>
            </a:r>
            <a:r>
              <a:rPr lang="en-GB" dirty="0" smtClean="0"/>
              <a:t>, </a:t>
            </a:r>
            <a:r>
              <a:rPr lang="en-GB" dirty="0"/>
              <a:t>for details see </a:t>
            </a:r>
            <a:r>
              <a:rPr lang="en-GB" dirty="0">
                <a:hlinkClick r:id="rId3"/>
              </a:rPr>
              <a:t>http://</a:t>
            </a:r>
            <a:r>
              <a:rPr lang="en-GB" dirty="0" smtClean="0">
                <a:hlinkClick r:id="rId3"/>
              </a:rPr>
              <a:t>www.smithers.co.uk/files/Wall_Street_Revalued_info.pdf</a:t>
            </a:r>
            <a:r>
              <a:rPr lang="en-GB" dirty="0" smtClean="0"/>
              <a:t>   (highly recommended purchase!) </a:t>
            </a:r>
          </a:p>
          <a:p>
            <a:r>
              <a:rPr lang="en-GB" dirty="0" smtClean="0"/>
              <a:t>Slide 34 from Andrew </a:t>
            </a:r>
            <a:r>
              <a:rPr lang="en-GB" dirty="0" err="1" smtClean="0"/>
              <a:t>Smithers</a:t>
            </a:r>
            <a:r>
              <a:rPr lang="en-GB" dirty="0" smtClean="0"/>
              <a:t>’ SIAS presentation  on Sept 24 on “the need for change in economic theory”, can be </a:t>
            </a:r>
            <a:r>
              <a:rPr lang="en-GB" dirty="0"/>
              <a:t>downloaded from : </a:t>
            </a:r>
            <a:r>
              <a:rPr lang="en-GB" dirty="0">
                <a:hlinkClick r:id="rId4"/>
              </a:rPr>
              <a:t>http://</a:t>
            </a:r>
            <a:r>
              <a:rPr lang="en-GB" dirty="0" smtClean="0">
                <a:hlinkClick r:id="rId4"/>
              </a:rPr>
              <a:t>www.sias.org.uk/siaspapers/listofpapers/view_paper?id=SIASSep2014PPT</a:t>
            </a:r>
            <a:r>
              <a:rPr lang="en-GB" dirty="0" smtClean="0"/>
              <a:t> </a:t>
            </a:r>
          </a:p>
          <a:p>
            <a:r>
              <a:rPr lang="en-GB" dirty="0" smtClean="0"/>
              <a:t>Warren Buffett’s memorandum of 14 October 1975 regarding “pitfalls of pension promises”, can be found towards </a:t>
            </a:r>
            <a:r>
              <a:rPr lang="en-GB" dirty="0"/>
              <a:t>the end of </a:t>
            </a:r>
            <a:r>
              <a:rPr lang="en-GB" dirty="0">
                <a:hlinkClick r:id="rId5"/>
              </a:rPr>
              <a:t>http://</a:t>
            </a:r>
            <a:r>
              <a:rPr lang="en-GB" dirty="0" smtClean="0">
                <a:hlinkClick r:id="rId5"/>
              </a:rPr>
              <a:t>www.berkshirehathaway.com/2013ar/2013ar.pdf</a:t>
            </a:r>
            <a:r>
              <a:rPr lang="en-GB" dirty="0" smtClean="0"/>
              <a:t> along with the chairman’s letter which refers (p21) to the pensions memo.</a:t>
            </a:r>
            <a:endParaRPr lang="en-GB"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val="31110915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Pre-session abstract</a:t>
            </a:r>
            <a:endParaRPr lang="en-GB" dirty="0"/>
          </a:p>
        </p:txBody>
      </p:sp>
      <p:sp>
        <p:nvSpPr>
          <p:cNvPr id="3" name="Content Placeholder 2"/>
          <p:cNvSpPr>
            <a:spLocks noGrp="1"/>
          </p:cNvSpPr>
          <p:nvPr>
            <p:ph idx="1"/>
          </p:nvPr>
        </p:nvSpPr>
        <p:spPr/>
        <p:txBody>
          <a:bodyPr>
            <a:normAutofit fontScale="62500" lnSpcReduction="20000"/>
          </a:bodyPr>
          <a:lstStyle/>
          <a:p>
            <a:r>
              <a:rPr lang="en-GB" dirty="0"/>
              <a:t>Periodic Payment Orders (PPOs) are a commercial challenge to the long term survival of individual motor insurers, and also a regulatory and political headache.  The need for them (caring for severely injured people for the rest of their lives) is clear, and more are awarded by the courts every year.  As well as implications for the insurance industry, the impact on the future cost of the NHS is not widely understood, as PPOs are being awarded against the NHS as well.  One could therefore argue that PPOs are an “elephant in the room”, both politically and commercially.</a:t>
            </a:r>
          </a:p>
          <a:p>
            <a:pPr marL="0" indent="0">
              <a:buNone/>
            </a:pPr>
            <a:r>
              <a:rPr lang="en-GB" dirty="0"/>
              <a:t> </a:t>
            </a:r>
          </a:p>
          <a:p>
            <a:r>
              <a:rPr lang="en-GB" dirty="0"/>
              <a:t>The liabilities are ultra-long term and are pension-like in nature – a portfolio of life annuities indexed to the cost of care for group of “pensioners” with a very long combined life expectancy.  Rather than arguing “unfair”, this paper presents the author’s personal view that the industry should instead provide for PPOs properly, and discusses what “properly” might mean.  The implications of this are immense, as well as technically interesting, so the scope for research is considerable. </a:t>
            </a:r>
          </a:p>
          <a:p>
            <a:endParaRPr lang="en-GB"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1298318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PPOs – the challenge for insurers</a:t>
            </a:r>
            <a:endParaRPr lang="en-GB" dirty="0"/>
          </a:p>
        </p:txBody>
      </p:sp>
      <p:sp>
        <p:nvSpPr>
          <p:cNvPr id="3" name="Content Placeholder 2"/>
          <p:cNvSpPr>
            <a:spLocks noGrp="1"/>
          </p:cNvSpPr>
          <p:nvPr>
            <p:ph idx="1"/>
          </p:nvPr>
        </p:nvSpPr>
        <p:spPr>
          <a:xfrm>
            <a:off x="457200" y="1295400"/>
            <a:ext cx="8229600" cy="4953000"/>
          </a:xfrm>
        </p:spPr>
        <p:txBody>
          <a:bodyPr>
            <a:normAutofit fontScale="70000" lnSpcReduction="20000"/>
          </a:bodyPr>
          <a:lstStyle/>
          <a:p>
            <a:r>
              <a:rPr lang="en-GB" dirty="0" smtClean="0"/>
              <a:t>Real liabilities, impaired life annuities ordered by courts, most extreme case is newly born baby who may need lifetime care until say age 90.</a:t>
            </a:r>
          </a:p>
          <a:p>
            <a:r>
              <a:rPr lang="en-GB" dirty="0" smtClean="0"/>
              <a:t>Longevity is uncertain and generally improving, and medical advances can be dramatic, especially for impaired lives – e.g. potential of stem cell technology.  </a:t>
            </a:r>
            <a:r>
              <a:rPr lang="en-GB" dirty="0"/>
              <a:t>(</a:t>
            </a:r>
            <a:r>
              <a:rPr lang="en-GB" dirty="0" smtClean="0"/>
              <a:t>NOT looking at longevity here.)</a:t>
            </a:r>
          </a:p>
          <a:p>
            <a:r>
              <a:rPr lang="en-GB" dirty="0" smtClean="0"/>
              <a:t>My focus today: It is the real nature of the liabilities, and the fundamental principle of using the most appropriate assets available, given the type and term of the liabilities.  To me that means equities as the core asset, and I will argue that the conventional way of thinking about balance sheets, accounting, solvency, capital requirements all need to change.</a:t>
            </a:r>
          </a:p>
          <a:p>
            <a:r>
              <a:rPr lang="en-GB" dirty="0" smtClean="0"/>
              <a:t>The thinking I believe may be needed is so foreign to the conventional approach (though there are common themes with the UK DB pension world of 30 years ago) that I cannot see companies rushing to study it  - hence the scope for some interesting academic challenge and input.</a:t>
            </a:r>
            <a:endParaRPr lang="en-GB"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7979636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Conflicts – research challenges to the status quo</a:t>
            </a:r>
            <a:endParaRPr lang="en-GB" dirty="0"/>
          </a:p>
        </p:txBody>
      </p:sp>
      <p:sp>
        <p:nvSpPr>
          <p:cNvPr id="3" name="Content Placeholder 2"/>
          <p:cNvSpPr>
            <a:spLocks noGrp="1"/>
          </p:cNvSpPr>
          <p:nvPr>
            <p:ph idx="1"/>
          </p:nvPr>
        </p:nvSpPr>
        <p:spPr>
          <a:xfrm>
            <a:off x="457200" y="1600200"/>
            <a:ext cx="8229600" cy="4572000"/>
          </a:xfrm>
        </p:spPr>
        <p:txBody>
          <a:bodyPr>
            <a:normAutofit fontScale="62500" lnSpcReduction="20000"/>
          </a:bodyPr>
          <a:lstStyle/>
          <a:p>
            <a:r>
              <a:rPr lang="en-GB" dirty="0" smtClean="0"/>
              <a:t>Research must be unconstrained to be worthwhile (no “market for excuses”)</a:t>
            </a:r>
          </a:p>
          <a:p>
            <a:r>
              <a:rPr lang="en-GB" dirty="0" smtClean="0"/>
              <a:t>For example, the accounting world is beset with company management wanting</a:t>
            </a:r>
          </a:p>
          <a:p>
            <a:pPr lvl="1"/>
            <a:r>
              <a:rPr lang="en-GB" dirty="0"/>
              <a:t>T</a:t>
            </a:r>
            <a:r>
              <a:rPr lang="en-GB" dirty="0" smtClean="0"/>
              <a:t>o look good</a:t>
            </a:r>
          </a:p>
          <a:p>
            <a:pPr lvl="1"/>
            <a:r>
              <a:rPr lang="en-GB" dirty="0"/>
              <a:t>T</a:t>
            </a:r>
            <a:r>
              <a:rPr lang="en-GB" dirty="0" smtClean="0"/>
              <a:t>o declare steady profits, with a high return on equity</a:t>
            </a:r>
          </a:p>
          <a:p>
            <a:pPr lvl="1"/>
            <a:r>
              <a:rPr lang="en-GB" dirty="0" smtClean="0"/>
              <a:t>To hold minimal assets</a:t>
            </a:r>
          </a:p>
          <a:p>
            <a:pPr lvl="1"/>
            <a:r>
              <a:rPr lang="en-GB" dirty="0" smtClean="0"/>
              <a:t>To give shareholders a comfortable message</a:t>
            </a:r>
          </a:p>
          <a:p>
            <a:r>
              <a:rPr lang="en-GB" dirty="0" smtClean="0"/>
              <a:t>Honesty and open enquiry about PPOs won’t please everyone</a:t>
            </a:r>
          </a:p>
          <a:p>
            <a:pPr lvl="1"/>
            <a:r>
              <a:rPr lang="en-GB" dirty="0" smtClean="0"/>
              <a:t>Policyholder / claimant interest must always come first, before shareholders</a:t>
            </a:r>
          </a:p>
          <a:p>
            <a:pPr lvl="1"/>
            <a:r>
              <a:rPr lang="en-GB" dirty="0" smtClean="0"/>
              <a:t>The solvency 2 “one year view” is nonsense for PPOs</a:t>
            </a:r>
          </a:p>
          <a:p>
            <a:pPr lvl="1"/>
            <a:r>
              <a:rPr lang="en-GB" dirty="0" smtClean="0"/>
              <a:t>Delivering super long, super real liabilities with a high level of confidence means allocating shareholder funds to support them – a combination of lower profit declarations, lower dividends, higher premiums perhaps.</a:t>
            </a:r>
          </a:p>
          <a:p>
            <a:pPr lvl="1"/>
            <a:r>
              <a:rPr lang="en-GB" dirty="0"/>
              <a:t>Shareholders may not understand the scale of the issue – are all motor insurers telling their shareholders enough</a:t>
            </a:r>
            <a:r>
              <a:rPr lang="en-GB" dirty="0" smtClean="0"/>
              <a:t>?</a:t>
            </a:r>
          </a:p>
          <a:p>
            <a:pPr lvl="1"/>
            <a:r>
              <a:rPr lang="en-GB" dirty="0" smtClean="0"/>
              <a:t>Are all insurers already reserving enough, especially given their asset strategy?</a:t>
            </a:r>
            <a:endParaRPr lang="en-GB" dirty="0"/>
          </a:p>
          <a:p>
            <a:pPr lvl="1"/>
            <a:endParaRPr lang="en-GB"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1164362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do PPOs need real assets</a:t>
            </a:r>
            <a:endParaRPr lang="en-GB" dirty="0"/>
          </a:p>
        </p:txBody>
      </p:sp>
      <p:sp>
        <p:nvSpPr>
          <p:cNvPr id="3" name="Content Placeholder 2"/>
          <p:cNvSpPr>
            <a:spLocks noGrp="1"/>
          </p:cNvSpPr>
          <p:nvPr>
            <p:ph idx="1"/>
          </p:nvPr>
        </p:nvSpPr>
        <p:spPr/>
        <p:txBody>
          <a:bodyPr>
            <a:noAutofit/>
          </a:bodyPr>
          <a:lstStyle/>
          <a:p>
            <a:r>
              <a:rPr lang="en-GB" sz="2000" dirty="0" smtClean="0"/>
              <a:t>To be durable, the liability carrier </a:t>
            </a:r>
            <a:r>
              <a:rPr lang="en-GB" sz="2000" u="sng" dirty="0" smtClean="0"/>
              <a:t>must</a:t>
            </a:r>
            <a:r>
              <a:rPr lang="en-GB" sz="2000" dirty="0" smtClean="0"/>
              <a:t> be able to survive periods of high inflation</a:t>
            </a:r>
          </a:p>
          <a:p>
            <a:r>
              <a:rPr lang="en-GB" sz="2000" dirty="0" smtClean="0"/>
              <a:t>“Real” government debt is not available at the durations and the quantities needed</a:t>
            </a:r>
          </a:p>
          <a:p>
            <a:r>
              <a:rPr lang="en-GB" sz="2000" dirty="0" smtClean="0"/>
              <a:t>Most approaches currently advocated involve rolling forward relatively short term instruments – this approach could come unstuck in times of crisis</a:t>
            </a:r>
          </a:p>
          <a:p>
            <a:r>
              <a:rPr lang="en-GB" sz="2000" dirty="0" smtClean="0"/>
              <a:t>Assets need to provide a real income stream; market fluctuations need dealing with rather than being regarded as a “show stopper” </a:t>
            </a:r>
          </a:p>
          <a:p>
            <a:r>
              <a:rPr lang="en-GB" sz="2000" dirty="0" smtClean="0"/>
              <a:t>However, whilst “real” assets might seem a no-brainer, there are many good reasons why this view is not widely accepted.   Just as another asset type may fail in inflationary times, “real assets” are not a direct hedge and market fluctuations can in some circumstances be impossible to cope with</a:t>
            </a:r>
            <a:endParaRPr lang="en-GB" sz="2000"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712135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How to tolerate market fluctuations?</a:t>
            </a:r>
            <a:endParaRPr lang="en-GB" dirty="0"/>
          </a:p>
        </p:txBody>
      </p:sp>
      <p:sp>
        <p:nvSpPr>
          <p:cNvPr id="3" name="Content Placeholder 2"/>
          <p:cNvSpPr>
            <a:spLocks noGrp="1"/>
          </p:cNvSpPr>
          <p:nvPr>
            <p:ph idx="1"/>
          </p:nvPr>
        </p:nvSpPr>
        <p:spPr>
          <a:xfrm>
            <a:off x="457200" y="1447800"/>
            <a:ext cx="8229600" cy="4800600"/>
          </a:xfrm>
        </p:spPr>
        <p:txBody>
          <a:bodyPr>
            <a:normAutofit lnSpcReduction="10000"/>
          </a:bodyPr>
          <a:lstStyle/>
          <a:p>
            <a:r>
              <a:rPr lang="en-GB" sz="2400" dirty="0" smtClean="0"/>
              <a:t>With sufficient real assets, a large proportion of annuities cash flow is met out of dividend income</a:t>
            </a:r>
          </a:p>
          <a:p>
            <a:r>
              <a:rPr lang="en-GB" sz="2400" dirty="0" smtClean="0"/>
              <a:t>We have to focus on a “closed fund” position – the insurer has stopped acquiring new PPOs and the existing assets have to be enough to pay the annuities in the 50 years and more ahead.  So long as a fund stays “open”, it’s much easier.</a:t>
            </a:r>
          </a:p>
          <a:p>
            <a:r>
              <a:rPr lang="en-GB" sz="2400" dirty="0" smtClean="0"/>
              <a:t>Sales of assets will be needed as well as the dividends – need to be able to cope if market prices crash.  So you can’t forget market values altogether, especially as the annuitants age</a:t>
            </a:r>
          </a:p>
          <a:p>
            <a:r>
              <a:rPr lang="en-GB" sz="2400" dirty="0" smtClean="0"/>
              <a:t>Insurers </a:t>
            </a:r>
            <a:r>
              <a:rPr lang="en-GB" sz="2400" u="sng" dirty="0" smtClean="0"/>
              <a:t>may</a:t>
            </a:r>
            <a:r>
              <a:rPr lang="en-GB" sz="2400" dirty="0" smtClean="0"/>
              <a:t> be able to cope – but only with</a:t>
            </a:r>
          </a:p>
          <a:p>
            <a:pPr lvl="1"/>
            <a:r>
              <a:rPr lang="en-GB" sz="2000" dirty="0" smtClean="0"/>
              <a:t>Change of mind set, especially re thin capitalisation</a:t>
            </a:r>
          </a:p>
          <a:p>
            <a:pPr lvl="1"/>
            <a:r>
              <a:rPr lang="en-GB" sz="2000" dirty="0" smtClean="0"/>
              <a:t>Change of accounting approach</a:t>
            </a:r>
          </a:p>
          <a:p>
            <a:pPr lvl="1"/>
            <a:r>
              <a:rPr lang="en-GB" sz="2000" dirty="0" smtClean="0"/>
              <a:t>Change of solvency approach</a:t>
            </a:r>
            <a:endParaRPr lang="en-GB" sz="2000"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1988514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real returns to assume?</a:t>
            </a:r>
            <a:r>
              <a:rPr lang="en-GB" dirty="0"/>
              <a:t/>
            </a:r>
            <a:br>
              <a:rPr lang="en-GB" dirty="0"/>
            </a:br>
            <a:r>
              <a:rPr lang="en-GB" dirty="0" smtClean="0"/>
              <a:t>(no conferring!)</a:t>
            </a:r>
            <a:endParaRPr lang="en-GB" dirty="0"/>
          </a:p>
        </p:txBody>
      </p:sp>
      <p:sp>
        <p:nvSpPr>
          <p:cNvPr id="3" name="Content Placeholder 2"/>
          <p:cNvSpPr>
            <a:spLocks noGrp="1"/>
          </p:cNvSpPr>
          <p:nvPr>
            <p:ph idx="1"/>
          </p:nvPr>
        </p:nvSpPr>
        <p:spPr/>
        <p:txBody>
          <a:bodyPr>
            <a:normAutofit/>
          </a:bodyPr>
          <a:lstStyle/>
          <a:p>
            <a:r>
              <a:rPr lang="en-GB" sz="2400" dirty="0" smtClean="0"/>
              <a:t>What long term real return (say w. r. t.  consumer prices or RPI) would you feel a) realistic and b) suitable for prudential policyholder purposes</a:t>
            </a:r>
          </a:p>
          <a:p>
            <a:pPr lvl="1"/>
            <a:r>
              <a:rPr lang="en-GB" sz="2000" dirty="0" smtClean="0"/>
              <a:t>For typical current strategies: government debt, corporate debt, swaps</a:t>
            </a:r>
          </a:p>
          <a:p>
            <a:pPr lvl="1"/>
            <a:r>
              <a:rPr lang="en-GB" sz="2000" dirty="0" smtClean="0"/>
              <a:t>For equities</a:t>
            </a:r>
          </a:p>
          <a:p>
            <a:r>
              <a:rPr lang="en-GB" sz="2400" dirty="0" smtClean="0"/>
              <a:t>For each of these, discuss what you think real returns have been over the last say 80 years, and how you would expect the next 100 years to compare.</a:t>
            </a:r>
          </a:p>
          <a:p>
            <a:r>
              <a:rPr lang="en-GB" sz="2400" dirty="0" smtClean="0"/>
              <a:t>NB: “prudential”: think as if you were the regulator / actuary expressing an opinion on the maximum permitted rates of return to assume</a:t>
            </a:r>
            <a:endParaRPr lang="en-GB" sz="2400" dirty="0"/>
          </a:p>
        </p:txBody>
      </p:sp>
      <p:sp>
        <p:nvSpPr>
          <p:cNvPr id="4" name="Date Placeholder 3"/>
          <p:cNvSpPr>
            <a:spLocks noGrp="1"/>
          </p:cNvSpPr>
          <p:nvPr>
            <p:ph type="dt" sz="half" idx="10"/>
          </p:nvPr>
        </p:nvSpPr>
        <p:spPr/>
        <p:txBody>
          <a:bodyPr/>
          <a:lstStyle/>
          <a:p>
            <a:r>
              <a:rPr lang="en-US" smtClean="0"/>
              <a:t>PPOs and other issues</a:t>
            </a:r>
            <a:endParaRPr lang="en-US"/>
          </a:p>
        </p:txBody>
      </p:sp>
      <p:sp>
        <p:nvSpPr>
          <p:cNvPr id="5" name="Footer Placeholder 4"/>
          <p:cNvSpPr>
            <a:spLocks noGrp="1"/>
          </p:cNvSpPr>
          <p:nvPr>
            <p:ph type="ftr" sz="quarter" idx="11"/>
          </p:nvPr>
        </p:nvSpPr>
        <p:spPr/>
        <p:txBody>
          <a:bodyPr/>
          <a:lstStyle/>
          <a:p>
            <a:r>
              <a:rPr lang="en-GB" smtClean="0"/>
              <a:t>M G White  ATRC Edinburgh 2014</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938803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1229</TotalTime>
  <Words>2495</Words>
  <Application>Microsoft Office PowerPoint</Application>
  <PresentationFormat>On-screen Show (4:3)</PresentationFormat>
  <Paragraphs>170</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Periodic payment orders (PPOs)</vt:lpstr>
      <vt:lpstr>PPOs – some preliminaries</vt:lpstr>
      <vt:lpstr>Some suggested reading, mostly free</vt:lpstr>
      <vt:lpstr>Pre-session abstract</vt:lpstr>
      <vt:lpstr>PPOs – the challenge for insurers</vt:lpstr>
      <vt:lpstr>Conflicts – research challenges to the status quo</vt:lpstr>
      <vt:lpstr>Why do PPOs need real assets</vt:lpstr>
      <vt:lpstr>How to tolerate market fluctuations?</vt:lpstr>
      <vt:lpstr>What real returns to assume? (no conferring!)</vt:lpstr>
      <vt:lpstr>Results of straw poll on real long term returns at ATRC</vt:lpstr>
      <vt:lpstr>Andrew Smithers on long term returns</vt:lpstr>
      <vt:lpstr>Sounds like old-fashioned pensions?</vt:lpstr>
      <vt:lpstr>Asset-liability management for PPOs</vt:lpstr>
      <vt:lpstr>PPO ALM contd</vt:lpstr>
      <vt:lpstr>Recap / final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Periodic payment orders (PPOs)</dc:title>
  <dc:creator>MGW</dc:creator>
  <cp:lastModifiedBy>White, Martin</cp:lastModifiedBy>
  <cp:revision>54</cp:revision>
  <cp:lastPrinted>2014-12-04T16:55:27Z</cp:lastPrinted>
  <dcterms:created xsi:type="dcterms:W3CDTF">2006-08-16T00:00:00Z</dcterms:created>
  <dcterms:modified xsi:type="dcterms:W3CDTF">2014-12-04T17:12:29Z</dcterms:modified>
</cp:coreProperties>
</file>