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8" r:id="rId3"/>
    <p:sldId id="272" r:id="rId4"/>
    <p:sldId id="273" r:id="rId5"/>
    <p:sldId id="274" r:id="rId6"/>
    <p:sldId id="275" r:id="rId7"/>
    <p:sldId id="276" r:id="rId8"/>
    <p:sldId id="277" r:id="rId9"/>
    <p:sldId id="316" r:id="rId10"/>
    <p:sldId id="279" r:id="rId11"/>
    <p:sldId id="294" r:id="rId12"/>
    <p:sldId id="282" r:id="rId13"/>
    <p:sldId id="304" r:id="rId14"/>
    <p:sldId id="305" r:id="rId15"/>
    <p:sldId id="284" r:id="rId16"/>
    <p:sldId id="288" r:id="rId17"/>
    <p:sldId id="312" r:id="rId18"/>
    <p:sldId id="311" r:id="rId19"/>
    <p:sldId id="289" r:id="rId20"/>
    <p:sldId id="290" r:id="rId21"/>
    <p:sldId id="306" r:id="rId22"/>
    <p:sldId id="313" r:id="rId23"/>
    <p:sldId id="296" r:id="rId24"/>
    <p:sldId id="302" r:id="rId25"/>
    <p:sldId id="310" r:id="rId26"/>
    <p:sldId id="293" r:id="rId27"/>
    <p:sldId id="292" r:id="rId28"/>
    <p:sldId id="309" r:id="rId29"/>
    <p:sldId id="307" r:id="rId30"/>
    <p:sldId id="308" r:id="rId31"/>
    <p:sldId id="297" r:id="rId32"/>
    <p:sldId id="298" r:id="rId33"/>
    <p:sldId id="299" r:id="rId34"/>
    <p:sldId id="317" r:id="rId35"/>
    <p:sldId id="314" r:id="rId36"/>
    <p:sldId id="315" r:id="rId37"/>
    <p:sldId id="300" r:id="rId38"/>
    <p:sldId id="301" r:id="rId39"/>
    <p:sldId id="270" r:id="rId40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79"/>
    <a:srgbClr val="E9458C"/>
    <a:srgbClr val="000000"/>
    <a:srgbClr val="79A32A"/>
    <a:srgbClr val="008452"/>
    <a:srgbClr val="11B3A2"/>
    <a:srgbClr val="009CC8"/>
    <a:srgbClr val="7CB3E1"/>
    <a:srgbClr val="8076CF"/>
    <a:srgbClr val="8F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5" autoAdjust="0"/>
    <p:restoredTop sz="94660"/>
  </p:normalViewPr>
  <p:slideViewPr>
    <p:cSldViewPr showGuides="1">
      <p:cViewPr>
        <p:scale>
          <a:sx n="118" d="100"/>
          <a:sy n="118" d="100"/>
        </p:scale>
        <p:origin x="-1644" y="-24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pen.local\dfsroot\Actuarial\General\R&amp;D\022%20Probability%20Elicitation%20WP%202013-4\Survey\Survey%20INteres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ModSem\Poisson-Gamma%20v5.0%20(FinModSem%202014-11-04)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ModSem\Poisson-Gamma%20v5.0%20(FinModSem%202014-11-04)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pen.local\dfsroot\Actuarial\General\R&amp;D\022%20Probability%20Elicitation%20WP%202013-4\Experiments\003a%20Aspen\Poisson-Gamma%20v5.0%20(Aspen%202014-11-21%20Final)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ModSem\Poisson-Gamma%20v5.0%20(FinModSem%202014-11-04)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pen.local\dfsroot\Actuarial\General\R&amp;D\022%20Probability%20Elicitation%20WP%202013-4\Experiments\003a%20Aspen\Poisson-Gamma%20v5.0%20(Aspen%202014-11-21%20Final)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High Level of Interest in Expert</a:t>
            </a:r>
            <a:r>
              <a:rPr lang="en-GB" baseline="0"/>
              <a:t> Judgment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Sheet1!$C$4:$C$8</c:f>
              <c:strCache>
                <c:ptCount val="5"/>
                <c:pt idx="0">
                  <c:v>IFoA Getting Better Judgment 2014 Survey</c:v>
                </c:pt>
                <c:pt idx="1">
                  <c:v>Recent IFoA Survey 4</c:v>
                </c:pt>
                <c:pt idx="2">
                  <c:v>Recent IFoA Survey 3</c:v>
                </c:pt>
                <c:pt idx="3">
                  <c:v>Recent IFoA Survey 2</c:v>
                </c:pt>
                <c:pt idx="4">
                  <c:v>Recent IFoA Survey 1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220</c:v>
                </c:pt>
                <c:pt idx="1">
                  <c:v>168</c:v>
                </c:pt>
                <c:pt idx="2">
                  <c:v>111</c:v>
                </c:pt>
                <c:pt idx="3">
                  <c:v>100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55744"/>
        <c:axId val="112257280"/>
      </c:barChart>
      <c:catAx>
        <c:axId val="112255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257280"/>
        <c:crosses val="autoZero"/>
        <c:auto val="1"/>
        <c:lblAlgn val="ctr"/>
        <c:lblOffset val="100"/>
        <c:noMultiLvlLbl val="0"/>
      </c:catAx>
      <c:valAx>
        <c:axId val="112257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2255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Ranked Most Important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Sheet1!$D$5:$D$8</c:f>
              <c:strCache>
                <c:ptCount val="4"/>
                <c:pt idx="0">
                  <c:v>End-user Understanding</c:v>
                </c:pt>
                <c:pt idx="1">
                  <c:v>Expert Judgment Related</c:v>
                </c:pt>
                <c:pt idx="2">
                  <c:v>Use of Data in Models</c:v>
                </c:pt>
                <c:pt idx="3">
                  <c:v>Incorporate Judgments in Models</c:v>
                </c:pt>
              </c:strCache>
            </c:strRef>
          </c:cat>
          <c:val>
            <c:numRef>
              <c:f>Sheet1!$E$5:$E$8</c:f>
              <c:numCache>
                <c:formatCode>0%</c:formatCode>
                <c:ptCount val="4"/>
                <c:pt idx="0">
                  <c:v>0.46</c:v>
                </c:pt>
                <c:pt idx="1">
                  <c:v>0.22</c:v>
                </c:pt>
                <c:pt idx="2">
                  <c:v>0.22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Scatter Plot:  Bayesian vs Judgemental Credibility Weights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Perfect</c:v>
          </c:tx>
          <c:spPr>
            <a:ln w="2857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5 data points</c:v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'Response Collection'!$X$5:$X$24</c:f>
              <c:numCache>
                <c:formatCode>General</c:formatCode>
                <c:ptCount val="20"/>
                <c:pt idx="0">
                  <c:v>-0.31313131313131115</c:v>
                </c:pt>
                <c:pt idx="1">
                  <c:v>-3.7037037037037646E-2</c:v>
                </c:pt>
                <c:pt idx="2">
                  <c:v>-3.1086244689504383E-15</c:v>
                </c:pt>
                <c:pt idx="3">
                  <c:v>0.21052631578947156</c:v>
                </c:pt>
                <c:pt idx="4">
                  <c:v>0.21568627450980427</c:v>
                </c:pt>
                <c:pt idx="5">
                  <c:v>0.32038834951456285</c:v>
                </c:pt>
                <c:pt idx="6">
                  <c:v>0.453125</c:v>
                </c:pt>
                <c:pt idx="7">
                  <c:v>0.50909090909090893</c:v>
                </c:pt>
                <c:pt idx="8">
                  <c:v>0.5555555555555558</c:v>
                </c:pt>
                <c:pt idx="9">
                  <c:v>0.57746478873239404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xVal>
          <c:yVal>
            <c:numRef>
              <c:f>'Response Collection'!$Y$5:$Y$24</c:f>
              <c:numCache>
                <c:formatCode>General</c:formatCode>
                <c:ptCount val="20"/>
                <c:pt idx="0">
                  <c:v>0.42424242424242509</c:v>
                </c:pt>
                <c:pt idx="1">
                  <c:v>0.28888888888888808</c:v>
                </c:pt>
                <c:pt idx="2">
                  <c:v>0.40677966101694785</c:v>
                </c:pt>
                <c:pt idx="3">
                  <c:v>0.24999999999999944</c:v>
                </c:pt>
                <c:pt idx="4">
                  <c:v>0.35294117647058898</c:v>
                </c:pt>
                <c:pt idx="5">
                  <c:v>0.16504854368932009</c:v>
                </c:pt>
                <c:pt idx="6">
                  <c:v>0.21093750000000033</c:v>
                </c:pt>
                <c:pt idx="7">
                  <c:v>0.39999999999999869</c:v>
                </c:pt>
                <c:pt idx="8">
                  <c:v>0.27037037037037104</c:v>
                </c:pt>
                <c:pt idx="9">
                  <c:v>0.31690140845070414</c:v>
                </c:pt>
                <c:pt idx="10">
                  <c:v>0.46153846153846223</c:v>
                </c:pt>
                <c:pt idx="11">
                  <c:v>0.10695187165775455</c:v>
                </c:pt>
                <c:pt idx="12">
                  <c:v>0.371428571428569</c:v>
                </c:pt>
                <c:pt idx="13">
                  <c:v>0.18340611353711778</c:v>
                </c:pt>
                <c:pt idx="14">
                  <c:v>0.2500000000000111</c:v>
                </c:pt>
                <c:pt idx="15">
                  <c:v>0.5</c:v>
                </c:pt>
                <c:pt idx="16">
                  <c:v>0.38364779874213806</c:v>
                </c:pt>
                <c:pt idx="17">
                  <c:v>0.42990654205607459</c:v>
                </c:pt>
                <c:pt idx="18">
                  <c:v>0.2647058823529409</c:v>
                </c:pt>
                <c:pt idx="19">
                  <c:v>0.33707865168539386</c:v>
                </c:pt>
              </c:numCache>
            </c:numRef>
          </c:yVal>
          <c:smooth val="0"/>
        </c:ser>
        <c:ser>
          <c:idx val="3"/>
          <c:order val="2"/>
          <c:tx>
            <c:v>15 data points</c:v>
          </c:tx>
          <c:spPr>
            <a:ln w="28575">
              <a:noFill/>
            </a:ln>
          </c:spPr>
          <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'Response Collection'!$Z$5:$Z$22</c:f>
              <c:numCache>
                <c:formatCode>General</c:formatCode>
                <c:ptCount val="18"/>
                <c:pt idx="0">
                  <c:v>-5.529411764705892</c:v>
                </c:pt>
                <c:pt idx="1">
                  <c:v>-1.9984014443252818E-15</c:v>
                </c:pt>
                <c:pt idx="2">
                  <c:v>6.1583577712611692E-2</c:v>
                </c:pt>
                <c:pt idx="3">
                  <c:v>0.25925925925925741</c:v>
                </c:pt>
                <c:pt idx="4">
                  <c:v>0.61538461538461386</c:v>
                </c:pt>
                <c:pt idx="5">
                  <c:v>0.69230769230769362</c:v>
                </c:pt>
                <c:pt idx="6">
                  <c:v>0.85465116279069686</c:v>
                </c:pt>
                <c:pt idx="7">
                  <c:v>0.97499999999999598</c:v>
                </c:pt>
                <c:pt idx="8">
                  <c:v>0.99512195121951397</c:v>
                </c:pt>
                <c:pt idx="9">
                  <c:v>0.99551569506726389</c:v>
                </c:pt>
                <c:pt idx="10">
                  <c:v>0.99718309859154886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1.0067114093959741</c:v>
                </c:pt>
                <c:pt idx="17">
                  <c:v>1.0108695652173931</c:v>
                </c:pt>
              </c:numCache>
            </c:numRef>
          </c:xVal>
          <c:yVal>
            <c:numRef>
              <c:f>'Response Collection'!$AA$5:$AA$22</c:f>
              <c:numCache>
                <c:formatCode>General</c:formatCode>
                <c:ptCount val="18"/>
                <c:pt idx="0">
                  <c:v>0.41176470588235481</c:v>
                </c:pt>
                <c:pt idx="1">
                  <c:v>0.68604651162790731</c:v>
                </c:pt>
                <c:pt idx="2">
                  <c:v>0.61583577712610116</c:v>
                </c:pt>
                <c:pt idx="3">
                  <c:v>0.39814814814814692</c:v>
                </c:pt>
                <c:pt idx="4">
                  <c:v>0.38461538461537936</c:v>
                </c:pt>
                <c:pt idx="5">
                  <c:v>0.41538461538461446</c:v>
                </c:pt>
                <c:pt idx="6">
                  <c:v>0.61046511627906985</c:v>
                </c:pt>
                <c:pt idx="7">
                  <c:v>0.60000000000000264</c:v>
                </c:pt>
                <c:pt idx="8">
                  <c:v>0.45365853658536504</c:v>
                </c:pt>
                <c:pt idx="9">
                  <c:v>0.63228699551569445</c:v>
                </c:pt>
                <c:pt idx="10">
                  <c:v>0.72676056338028072</c:v>
                </c:pt>
                <c:pt idx="11">
                  <c:v>0.36923076923076759</c:v>
                </c:pt>
                <c:pt idx="12">
                  <c:v>0.54430379746835567</c:v>
                </c:pt>
                <c:pt idx="13">
                  <c:v>0.76923076923076183</c:v>
                </c:pt>
                <c:pt idx="14">
                  <c:v>0.56603773584905526</c:v>
                </c:pt>
                <c:pt idx="15">
                  <c:v>0.42857142857141772</c:v>
                </c:pt>
                <c:pt idx="16">
                  <c:v>0.72483221476510029</c:v>
                </c:pt>
                <c:pt idx="17">
                  <c:v>0.61956521739130643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942016"/>
        <c:axId val="125944576"/>
      </c:scatterChart>
      <c:valAx>
        <c:axId val="125942016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Judgement</a:t>
                </a:r>
                <a:r>
                  <a:rPr lang="en-GB" baseline="0"/>
                  <a:t> from audience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25944576"/>
        <c:crosses val="autoZero"/>
        <c:crossBetween val="midCat"/>
      </c:valAx>
      <c:valAx>
        <c:axId val="1259445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Bayesian</a:t>
                </a:r>
                <a:r>
                  <a:rPr lang="en-GB" baseline="0"/>
                  <a:t> Estimate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2594201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Scatter Plot:  Bayesian vs Judgemental Credibility Weights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Perfect</c:v>
          </c:tx>
          <c:spPr>
            <a:ln w="2857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5 data points</c:v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'Response Collection'!$X$5:$X$24</c:f>
              <c:numCache>
                <c:formatCode>General</c:formatCode>
                <c:ptCount val="20"/>
                <c:pt idx="0">
                  <c:v>-0.31313131313131115</c:v>
                </c:pt>
                <c:pt idx="1">
                  <c:v>-3.7037037037037646E-2</c:v>
                </c:pt>
                <c:pt idx="2">
                  <c:v>-3.1086244689504383E-15</c:v>
                </c:pt>
                <c:pt idx="3">
                  <c:v>0.21052631578947156</c:v>
                </c:pt>
                <c:pt idx="4">
                  <c:v>0.21568627450980427</c:v>
                </c:pt>
                <c:pt idx="5">
                  <c:v>0.32038834951456285</c:v>
                </c:pt>
                <c:pt idx="6">
                  <c:v>0.453125</c:v>
                </c:pt>
                <c:pt idx="7">
                  <c:v>0.50909090909090893</c:v>
                </c:pt>
                <c:pt idx="8">
                  <c:v>0.5555555555555558</c:v>
                </c:pt>
                <c:pt idx="9">
                  <c:v>0.57746478873239404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xVal>
          <c:yVal>
            <c:numRef>
              <c:f>'Response Collection'!$Y$5:$Y$24</c:f>
              <c:numCache>
                <c:formatCode>General</c:formatCode>
                <c:ptCount val="20"/>
                <c:pt idx="0">
                  <c:v>0.42424242424242509</c:v>
                </c:pt>
                <c:pt idx="1">
                  <c:v>0.28888888888888808</c:v>
                </c:pt>
                <c:pt idx="2">
                  <c:v>0.40677966101694785</c:v>
                </c:pt>
                <c:pt idx="3">
                  <c:v>0.24999999999999944</c:v>
                </c:pt>
                <c:pt idx="4">
                  <c:v>0.35294117647058898</c:v>
                </c:pt>
                <c:pt idx="5">
                  <c:v>0.16504854368932009</c:v>
                </c:pt>
                <c:pt idx="6">
                  <c:v>0.21093750000000033</c:v>
                </c:pt>
                <c:pt idx="7">
                  <c:v>0.39999999999999869</c:v>
                </c:pt>
                <c:pt idx="8">
                  <c:v>0.27037037037037104</c:v>
                </c:pt>
                <c:pt idx="9">
                  <c:v>0.31690140845070414</c:v>
                </c:pt>
                <c:pt idx="10">
                  <c:v>0.46153846153846223</c:v>
                </c:pt>
                <c:pt idx="11">
                  <c:v>0.10695187165775455</c:v>
                </c:pt>
                <c:pt idx="12">
                  <c:v>0.371428571428569</c:v>
                </c:pt>
                <c:pt idx="13">
                  <c:v>0.18340611353711778</c:v>
                </c:pt>
                <c:pt idx="14">
                  <c:v>0.2500000000000111</c:v>
                </c:pt>
                <c:pt idx="15">
                  <c:v>0.5</c:v>
                </c:pt>
                <c:pt idx="16">
                  <c:v>0.38364779874213806</c:v>
                </c:pt>
                <c:pt idx="17">
                  <c:v>0.42990654205607459</c:v>
                </c:pt>
                <c:pt idx="18">
                  <c:v>0.2647058823529409</c:v>
                </c:pt>
                <c:pt idx="19">
                  <c:v>0.33707865168539386</c:v>
                </c:pt>
              </c:numCache>
            </c:numRef>
          </c:yVal>
          <c:smooth val="0"/>
        </c:ser>
        <c:ser>
          <c:idx val="3"/>
          <c:order val="2"/>
          <c:tx>
            <c:v>15 data points</c:v>
          </c:tx>
          <c:spPr>
            <a:ln w="28575">
              <a:noFill/>
            </a:ln>
          </c:spPr>
          <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'Response Collection'!$Z$5:$Z$22</c:f>
              <c:numCache>
                <c:formatCode>General</c:formatCode>
                <c:ptCount val="18"/>
                <c:pt idx="0">
                  <c:v>-5.529411764705892</c:v>
                </c:pt>
                <c:pt idx="1">
                  <c:v>-1.9984014443252818E-15</c:v>
                </c:pt>
                <c:pt idx="2">
                  <c:v>6.1583577712611692E-2</c:v>
                </c:pt>
                <c:pt idx="3">
                  <c:v>0.25925925925925741</c:v>
                </c:pt>
                <c:pt idx="4">
                  <c:v>0.61538461538461386</c:v>
                </c:pt>
                <c:pt idx="5">
                  <c:v>0.69230769230769362</c:v>
                </c:pt>
                <c:pt idx="6">
                  <c:v>0.85465116279069686</c:v>
                </c:pt>
                <c:pt idx="7">
                  <c:v>0.97499999999999598</c:v>
                </c:pt>
                <c:pt idx="8">
                  <c:v>0.99512195121951397</c:v>
                </c:pt>
                <c:pt idx="9">
                  <c:v>0.99551569506726389</c:v>
                </c:pt>
                <c:pt idx="10">
                  <c:v>0.99718309859154886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1.0067114093959741</c:v>
                </c:pt>
                <c:pt idx="17">
                  <c:v>1.0108695652173931</c:v>
                </c:pt>
              </c:numCache>
            </c:numRef>
          </c:xVal>
          <c:yVal>
            <c:numRef>
              <c:f>'Response Collection'!$AA$5:$AA$22</c:f>
              <c:numCache>
                <c:formatCode>General</c:formatCode>
                <c:ptCount val="18"/>
                <c:pt idx="0">
                  <c:v>0.41176470588235481</c:v>
                </c:pt>
                <c:pt idx="1">
                  <c:v>0.68604651162790731</c:v>
                </c:pt>
                <c:pt idx="2">
                  <c:v>0.61583577712610116</c:v>
                </c:pt>
                <c:pt idx="3">
                  <c:v>0.39814814814814692</c:v>
                </c:pt>
                <c:pt idx="4">
                  <c:v>0.38461538461537936</c:v>
                </c:pt>
                <c:pt idx="5">
                  <c:v>0.41538461538461446</c:v>
                </c:pt>
                <c:pt idx="6">
                  <c:v>0.61046511627906985</c:v>
                </c:pt>
                <c:pt idx="7">
                  <c:v>0.60000000000000264</c:v>
                </c:pt>
                <c:pt idx="8">
                  <c:v>0.45365853658536504</c:v>
                </c:pt>
                <c:pt idx="9">
                  <c:v>0.63228699551569445</c:v>
                </c:pt>
                <c:pt idx="10">
                  <c:v>0.72676056338028072</c:v>
                </c:pt>
                <c:pt idx="11">
                  <c:v>0.36923076923076759</c:v>
                </c:pt>
                <c:pt idx="12">
                  <c:v>0.54430379746835567</c:v>
                </c:pt>
                <c:pt idx="13">
                  <c:v>0.76923076923076183</c:v>
                </c:pt>
                <c:pt idx="14">
                  <c:v>0.56603773584905526</c:v>
                </c:pt>
                <c:pt idx="15">
                  <c:v>0.42857142857141772</c:v>
                </c:pt>
                <c:pt idx="16">
                  <c:v>0.72483221476510029</c:v>
                </c:pt>
                <c:pt idx="17">
                  <c:v>0.61956521739130643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64480"/>
        <c:axId val="138167040"/>
      </c:scatterChart>
      <c:valAx>
        <c:axId val="138164480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Judgement</a:t>
                </a:r>
                <a:r>
                  <a:rPr lang="en-GB" baseline="0"/>
                  <a:t> from audience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8167040"/>
        <c:crosses val="autoZero"/>
        <c:crossBetween val="midCat"/>
      </c:valAx>
      <c:valAx>
        <c:axId val="13816704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Bayesian</a:t>
                </a:r>
                <a:r>
                  <a:rPr lang="en-GB" baseline="0"/>
                  <a:t> Estimate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816448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Scatter Plot:  Bayesian vs Judgemental Credibility Weights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Perfect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'[Poisson-Gamma v5.0 (Aspen 2014-11-21 Final).xlsm]Response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'[Poisson-Gamma v5.0 (Aspen 2014-11-21 Final).xlsm]Response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5 data points</c:v>
          </c:tx>
          <c:spPr>
            <a:ln w="28575">
              <a:noFill/>
            </a:ln>
          </c:spPr>
          <c:xVal>
            <c:numRef>
              <c:f>'[Poisson-Gamma v5.0 (Aspen 2014-11-21 Final).xlsm]Response Collection'!$X$5:$X$17</c:f>
              <c:numCache>
                <c:formatCode>General</c:formatCode>
                <c:ptCount val="13"/>
                <c:pt idx="0">
                  <c:v>0</c:v>
                </c:pt>
                <c:pt idx="1">
                  <c:v>0.16666666666666174</c:v>
                </c:pt>
                <c:pt idx="2">
                  <c:v>0.18478260869565211</c:v>
                </c:pt>
                <c:pt idx="3">
                  <c:v>0.21568627450980427</c:v>
                </c:pt>
                <c:pt idx="4">
                  <c:v>0.25454545454545285</c:v>
                </c:pt>
                <c:pt idx="5">
                  <c:v>0.42857142857143005</c:v>
                </c:pt>
                <c:pt idx="6">
                  <c:v>0.47368421052631515</c:v>
                </c:pt>
                <c:pt idx="7">
                  <c:v>0.49152542372881369</c:v>
                </c:pt>
                <c:pt idx="8">
                  <c:v>0.5</c:v>
                </c:pt>
                <c:pt idx="9">
                  <c:v>0.74110032362459521</c:v>
                </c:pt>
                <c:pt idx="10">
                  <c:v>0.89304812834224645</c:v>
                </c:pt>
                <c:pt idx="11">
                  <c:v>1</c:v>
                </c:pt>
                <c:pt idx="12">
                  <c:v>1</c:v>
                </c:pt>
              </c:numCache>
            </c:numRef>
          </c:xVal>
          <c:yVal>
            <c:numRef>
              <c:f>'[Poisson-Gamma v5.0 (Aspen 2014-11-21 Final).xlsm]Response Collection'!$Y$5:$Y$17</c:f>
              <c:numCache>
                <c:formatCode>General</c:formatCode>
                <c:ptCount val="13"/>
                <c:pt idx="0">
                  <c:v>0.18340611353711778</c:v>
                </c:pt>
                <c:pt idx="1">
                  <c:v>0.5</c:v>
                </c:pt>
                <c:pt idx="2">
                  <c:v>0.37499999999999978</c:v>
                </c:pt>
                <c:pt idx="3">
                  <c:v>0.35294117647058898</c:v>
                </c:pt>
                <c:pt idx="4">
                  <c:v>0.39999999999999869</c:v>
                </c:pt>
                <c:pt idx="5">
                  <c:v>0.371428571428569</c:v>
                </c:pt>
                <c:pt idx="6">
                  <c:v>0.24999999999999944</c:v>
                </c:pt>
                <c:pt idx="7">
                  <c:v>0.40677966101694785</c:v>
                </c:pt>
                <c:pt idx="8">
                  <c:v>0.2500000000000111</c:v>
                </c:pt>
                <c:pt idx="9">
                  <c:v>0.38511326860841411</c:v>
                </c:pt>
                <c:pt idx="10">
                  <c:v>0.10695187165775455</c:v>
                </c:pt>
                <c:pt idx="11">
                  <c:v>0.24999999999999944</c:v>
                </c:pt>
                <c:pt idx="12">
                  <c:v>0.371428571428569</c:v>
                </c:pt>
              </c:numCache>
            </c:numRef>
          </c:yVal>
          <c:smooth val="0"/>
        </c:ser>
        <c:ser>
          <c:idx val="3"/>
          <c:order val="2"/>
          <c:tx>
            <c:v>15 data points</c:v>
          </c:tx>
          <c:spPr>
            <a:ln w="28575">
              <a:noFill/>
            </a:ln>
          </c:spPr>
          <c:xVal>
            <c:numRef>
              <c:f>'[Poisson-Gamma v5.0 (Aspen 2014-11-21 Final).xlsm]Response Collection'!$Z$5:$Z$9</c:f>
              <c:numCache>
                <c:formatCode>General</c:formatCode>
                <c:ptCount val="5"/>
                <c:pt idx="0">
                  <c:v>-2.6645352591003757E-15</c:v>
                </c:pt>
                <c:pt idx="1">
                  <c:v>2.2204460492503131E-15</c:v>
                </c:pt>
                <c:pt idx="2">
                  <c:v>0.41348973607038264</c:v>
                </c:pt>
                <c:pt idx="3">
                  <c:v>0.77973568281938432</c:v>
                </c:pt>
                <c:pt idx="4">
                  <c:v>1</c:v>
                </c:pt>
              </c:numCache>
            </c:numRef>
          </c:xVal>
          <c:yVal>
            <c:numRef>
              <c:f>'[Poisson-Gamma v5.0 (Aspen 2014-11-21 Final).xlsm]Response Collection'!$AA$5:$AA$9</c:f>
              <c:numCache>
                <c:formatCode>General</c:formatCode>
                <c:ptCount val="5"/>
                <c:pt idx="0">
                  <c:v>0.36923076923076759</c:v>
                </c:pt>
                <c:pt idx="1">
                  <c:v>0.54430379746835567</c:v>
                </c:pt>
                <c:pt idx="2">
                  <c:v>0.61583577712610116</c:v>
                </c:pt>
                <c:pt idx="3">
                  <c:v>0.54185022026431662</c:v>
                </c:pt>
                <c:pt idx="4">
                  <c:v>0.41176470588235481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488320"/>
        <c:axId val="142490240"/>
      </c:scatterChart>
      <c:valAx>
        <c:axId val="142488320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Judgement</a:t>
                </a:r>
                <a:r>
                  <a:rPr lang="en-GB" baseline="0"/>
                  <a:t> from audience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2490240"/>
        <c:crosses val="autoZero"/>
        <c:crossBetween val="midCat"/>
      </c:valAx>
      <c:valAx>
        <c:axId val="14249024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Bayesian</a:t>
                </a:r>
                <a:r>
                  <a:rPr lang="en-GB" baseline="0"/>
                  <a:t> Estimate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248832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Perfect</c:v>
          </c:tx>
          <c:spPr>
            <a:ln w="2857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5 data points</c:v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'Response Collection'!$X$5:$X$24</c:f>
              <c:numCache>
                <c:formatCode>General</c:formatCode>
                <c:ptCount val="20"/>
                <c:pt idx="0">
                  <c:v>-0.31313131313131115</c:v>
                </c:pt>
                <c:pt idx="1">
                  <c:v>-3.7037037037037646E-2</c:v>
                </c:pt>
                <c:pt idx="2">
                  <c:v>-3.1086244689504383E-15</c:v>
                </c:pt>
                <c:pt idx="3">
                  <c:v>0.21052631578947156</c:v>
                </c:pt>
                <c:pt idx="4">
                  <c:v>0.21568627450980427</c:v>
                </c:pt>
                <c:pt idx="5">
                  <c:v>0.32038834951456285</c:v>
                </c:pt>
                <c:pt idx="6">
                  <c:v>0.453125</c:v>
                </c:pt>
                <c:pt idx="7">
                  <c:v>0.50909090909090893</c:v>
                </c:pt>
                <c:pt idx="8">
                  <c:v>0.5555555555555558</c:v>
                </c:pt>
                <c:pt idx="9">
                  <c:v>0.57746478873239404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xVal>
          <c:yVal>
            <c:numRef>
              <c:f>'Response Collection'!$Y$5:$Y$24</c:f>
              <c:numCache>
                <c:formatCode>General</c:formatCode>
                <c:ptCount val="20"/>
                <c:pt idx="0">
                  <c:v>0.42424242424242509</c:v>
                </c:pt>
                <c:pt idx="1">
                  <c:v>0.28888888888888808</c:v>
                </c:pt>
                <c:pt idx="2">
                  <c:v>0.40677966101694785</c:v>
                </c:pt>
                <c:pt idx="3">
                  <c:v>0.24999999999999944</c:v>
                </c:pt>
                <c:pt idx="4">
                  <c:v>0.35294117647058898</c:v>
                </c:pt>
                <c:pt idx="5">
                  <c:v>0.16504854368932009</c:v>
                </c:pt>
                <c:pt idx="6">
                  <c:v>0.21093750000000033</c:v>
                </c:pt>
                <c:pt idx="7">
                  <c:v>0.39999999999999869</c:v>
                </c:pt>
                <c:pt idx="8">
                  <c:v>0.27037037037037104</c:v>
                </c:pt>
                <c:pt idx="9">
                  <c:v>0.31690140845070414</c:v>
                </c:pt>
                <c:pt idx="10">
                  <c:v>0.46153846153846223</c:v>
                </c:pt>
                <c:pt idx="11">
                  <c:v>0.10695187165775455</c:v>
                </c:pt>
                <c:pt idx="12">
                  <c:v>0.371428571428569</c:v>
                </c:pt>
                <c:pt idx="13">
                  <c:v>0.18340611353711778</c:v>
                </c:pt>
                <c:pt idx="14">
                  <c:v>0.2500000000000111</c:v>
                </c:pt>
                <c:pt idx="15">
                  <c:v>0.5</c:v>
                </c:pt>
                <c:pt idx="16">
                  <c:v>0.38364779874213806</c:v>
                </c:pt>
                <c:pt idx="17">
                  <c:v>0.42990654205607459</c:v>
                </c:pt>
                <c:pt idx="18">
                  <c:v>0.2647058823529409</c:v>
                </c:pt>
                <c:pt idx="19">
                  <c:v>0.33707865168539386</c:v>
                </c:pt>
              </c:numCache>
            </c:numRef>
          </c:yVal>
          <c:smooth val="0"/>
        </c:ser>
        <c:ser>
          <c:idx val="3"/>
          <c:order val="2"/>
          <c:tx>
            <c:v>15 data points</c:v>
          </c:tx>
          <c:spPr>
            <a:ln w="28575">
              <a:noFill/>
            </a:ln>
          </c:spPr>
          <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'Response Collection'!$Z$5:$Z$22</c:f>
              <c:numCache>
                <c:formatCode>General</c:formatCode>
                <c:ptCount val="18"/>
                <c:pt idx="0">
                  <c:v>-5.529411764705892</c:v>
                </c:pt>
                <c:pt idx="1">
                  <c:v>-1.9984014443252818E-15</c:v>
                </c:pt>
                <c:pt idx="2">
                  <c:v>6.1583577712611692E-2</c:v>
                </c:pt>
                <c:pt idx="3">
                  <c:v>0.25925925925925741</c:v>
                </c:pt>
                <c:pt idx="4">
                  <c:v>0.61538461538461386</c:v>
                </c:pt>
                <c:pt idx="5">
                  <c:v>0.69230769230769362</c:v>
                </c:pt>
                <c:pt idx="6">
                  <c:v>0.85465116279069686</c:v>
                </c:pt>
                <c:pt idx="7">
                  <c:v>0.97499999999999598</c:v>
                </c:pt>
                <c:pt idx="8">
                  <c:v>0.99512195121951397</c:v>
                </c:pt>
                <c:pt idx="9">
                  <c:v>0.99551569506726389</c:v>
                </c:pt>
                <c:pt idx="10">
                  <c:v>0.99718309859154886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1.0067114093959741</c:v>
                </c:pt>
                <c:pt idx="17">
                  <c:v>1.0108695652173931</c:v>
                </c:pt>
              </c:numCache>
            </c:numRef>
          </c:xVal>
          <c:yVal>
            <c:numRef>
              <c:f>'Response Collection'!$AA$5:$AA$22</c:f>
              <c:numCache>
                <c:formatCode>General</c:formatCode>
                <c:ptCount val="18"/>
                <c:pt idx="0">
                  <c:v>0.41176470588235481</c:v>
                </c:pt>
                <c:pt idx="1">
                  <c:v>0.68604651162790731</c:v>
                </c:pt>
                <c:pt idx="2">
                  <c:v>0.61583577712610116</c:v>
                </c:pt>
                <c:pt idx="3">
                  <c:v>0.39814814814814692</c:v>
                </c:pt>
                <c:pt idx="4">
                  <c:v>0.38461538461537936</c:v>
                </c:pt>
                <c:pt idx="5">
                  <c:v>0.41538461538461446</c:v>
                </c:pt>
                <c:pt idx="6">
                  <c:v>0.61046511627906985</c:v>
                </c:pt>
                <c:pt idx="7">
                  <c:v>0.60000000000000264</c:v>
                </c:pt>
                <c:pt idx="8">
                  <c:v>0.45365853658536504</c:v>
                </c:pt>
                <c:pt idx="9">
                  <c:v>0.63228699551569445</c:v>
                </c:pt>
                <c:pt idx="10">
                  <c:v>0.72676056338028072</c:v>
                </c:pt>
                <c:pt idx="11">
                  <c:v>0.36923076923076759</c:v>
                </c:pt>
                <c:pt idx="12">
                  <c:v>0.54430379746835567</c:v>
                </c:pt>
                <c:pt idx="13">
                  <c:v>0.76923076923076183</c:v>
                </c:pt>
                <c:pt idx="14">
                  <c:v>0.56603773584905526</c:v>
                </c:pt>
                <c:pt idx="15">
                  <c:v>0.42857142857141772</c:v>
                </c:pt>
                <c:pt idx="16">
                  <c:v>0.72483221476510029</c:v>
                </c:pt>
                <c:pt idx="17">
                  <c:v>0.61956521739130643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40608"/>
        <c:axId val="143947264"/>
      </c:scatterChart>
      <c:valAx>
        <c:axId val="143940608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Judgement</a:t>
                </a:r>
                <a:r>
                  <a:rPr lang="en-GB" baseline="0"/>
                  <a:t> from audience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3947264"/>
        <c:crosses val="autoZero"/>
        <c:crossBetween val="midCat"/>
      </c:valAx>
      <c:valAx>
        <c:axId val="14394726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Bayesian</a:t>
                </a:r>
                <a:r>
                  <a:rPr lang="en-GB" baseline="0"/>
                  <a:t> Estimate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394060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Perfect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'[Poisson-Gamma v5.0 (Aspen 2014-11-21 Final).xlsm]Response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'[Poisson-Gamma v5.0 (Aspen 2014-11-21 Final).xlsm]Response Collection'!$AI$5:$AI$6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5 data points</c:v>
          </c:tx>
          <c:spPr>
            <a:ln w="28575">
              <a:noFill/>
            </a:ln>
          </c:spPr>
          <c:xVal>
            <c:numRef>
              <c:f>'[Poisson-Gamma v5.0 (Aspen 2014-11-21 Final).xlsm]Response Collection'!$X$5:$X$17</c:f>
              <c:numCache>
                <c:formatCode>General</c:formatCode>
                <c:ptCount val="13"/>
                <c:pt idx="0">
                  <c:v>0</c:v>
                </c:pt>
                <c:pt idx="1">
                  <c:v>0.16666666666666174</c:v>
                </c:pt>
                <c:pt idx="2">
                  <c:v>0.18478260869565211</c:v>
                </c:pt>
                <c:pt idx="3">
                  <c:v>0.21568627450980427</c:v>
                </c:pt>
                <c:pt idx="4">
                  <c:v>0.25454545454545285</c:v>
                </c:pt>
                <c:pt idx="5">
                  <c:v>0.42857142857143005</c:v>
                </c:pt>
                <c:pt idx="6">
                  <c:v>0.47368421052631515</c:v>
                </c:pt>
                <c:pt idx="7">
                  <c:v>0.49152542372881369</c:v>
                </c:pt>
                <c:pt idx="8">
                  <c:v>0.5</c:v>
                </c:pt>
                <c:pt idx="9">
                  <c:v>0.74110032362459521</c:v>
                </c:pt>
                <c:pt idx="10">
                  <c:v>0.89304812834224645</c:v>
                </c:pt>
                <c:pt idx="11">
                  <c:v>1</c:v>
                </c:pt>
                <c:pt idx="12">
                  <c:v>1</c:v>
                </c:pt>
              </c:numCache>
            </c:numRef>
          </c:xVal>
          <c:yVal>
            <c:numRef>
              <c:f>'[Poisson-Gamma v5.0 (Aspen 2014-11-21 Final).xlsm]Response Collection'!$Y$5:$Y$17</c:f>
              <c:numCache>
                <c:formatCode>General</c:formatCode>
                <c:ptCount val="13"/>
                <c:pt idx="0">
                  <c:v>0.18340611353711778</c:v>
                </c:pt>
                <c:pt idx="1">
                  <c:v>0.5</c:v>
                </c:pt>
                <c:pt idx="2">
                  <c:v>0.37499999999999978</c:v>
                </c:pt>
                <c:pt idx="3">
                  <c:v>0.35294117647058898</c:v>
                </c:pt>
                <c:pt idx="4">
                  <c:v>0.39999999999999869</c:v>
                </c:pt>
                <c:pt idx="5">
                  <c:v>0.371428571428569</c:v>
                </c:pt>
                <c:pt idx="6">
                  <c:v>0.24999999999999944</c:v>
                </c:pt>
                <c:pt idx="7">
                  <c:v>0.40677966101694785</c:v>
                </c:pt>
                <c:pt idx="8">
                  <c:v>0.2500000000000111</c:v>
                </c:pt>
                <c:pt idx="9">
                  <c:v>0.38511326860841411</c:v>
                </c:pt>
                <c:pt idx="10">
                  <c:v>0.10695187165775455</c:v>
                </c:pt>
                <c:pt idx="11">
                  <c:v>0.24999999999999944</c:v>
                </c:pt>
                <c:pt idx="12">
                  <c:v>0.371428571428569</c:v>
                </c:pt>
              </c:numCache>
            </c:numRef>
          </c:yVal>
          <c:smooth val="0"/>
        </c:ser>
        <c:ser>
          <c:idx val="3"/>
          <c:order val="2"/>
          <c:tx>
            <c:v>15 data points</c:v>
          </c:tx>
          <c:spPr>
            <a:ln w="28575">
              <a:noFill/>
            </a:ln>
          </c:spPr>
          <c:xVal>
            <c:numRef>
              <c:f>'[Poisson-Gamma v5.0 (Aspen 2014-11-21 Final).xlsm]Response Collection'!$Z$5:$Z$9</c:f>
              <c:numCache>
                <c:formatCode>General</c:formatCode>
                <c:ptCount val="5"/>
                <c:pt idx="0">
                  <c:v>-2.6645352591003757E-15</c:v>
                </c:pt>
                <c:pt idx="1">
                  <c:v>2.2204460492503131E-15</c:v>
                </c:pt>
                <c:pt idx="2">
                  <c:v>0.41348973607038264</c:v>
                </c:pt>
                <c:pt idx="3">
                  <c:v>0.77973568281938432</c:v>
                </c:pt>
                <c:pt idx="4">
                  <c:v>1</c:v>
                </c:pt>
              </c:numCache>
            </c:numRef>
          </c:xVal>
          <c:yVal>
            <c:numRef>
              <c:f>'[Poisson-Gamma v5.0 (Aspen 2014-11-21 Final).xlsm]Response Collection'!$AA$5:$AA$9</c:f>
              <c:numCache>
                <c:formatCode>General</c:formatCode>
                <c:ptCount val="5"/>
                <c:pt idx="0">
                  <c:v>0.36923076923076759</c:v>
                </c:pt>
                <c:pt idx="1">
                  <c:v>0.54430379746835567</c:v>
                </c:pt>
                <c:pt idx="2">
                  <c:v>0.61583577712610116</c:v>
                </c:pt>
                <c:pt idx="3">
                  <c:v>0.54185022026431662</c:v>
                </c:pt>
                <c:pt idx="4">
                  <c:v>0.41176470588235481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61472"/>
        <c:axId val="143971840"/>
      </c:scatterChart>
      <c:valAx>
        <c:axId val="143961472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Judgement</a:t>
                </a:r>
                <a:r>
                  <a:rPr lang="en-GB" baseline="0"/>
                  <a:t> from audience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3971840"/>
        <c:crosses val="autoZero"/>
        <c:crossBetween val="midCat"/>
      </c:valAx>
      <c:valAx>
        <c:axId val="14397184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Bayesian</a:t>
                </a:r>
                <a:r>
                  <a:rPr lang="en-GB" baseline="0"/>
                  <a:t> Estimate</a:t>
                </a:r>
                <a:endParaRPr lang="en-GB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396147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38230-DAE7-4332-BEDC-C6F89F117696}" type="doc">
      <dgm:prSet loTypeId="urn:microsoft.com/office/officeart/2005/8/layout/funnel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CA8C722-D1B4-4C57-A624-D4BACB11820B}">
      <dgm:prSet phldrT="[Text]"/>
      <dgm:spPr/>
      <dgm:t>
        <a:bodyPr/>
        <a:lstStyle/>
        <a:p>
          <a:r>
            <a:rPr lang="en-GB" dirty="0" smtClean="0"/>
            <a:t>Data</a:t>
          </a:r>
          <a:endParaRPr lang="en-GB" dirty="0"/>
        </a:p>
      </dgm:t>
    </dgm:pt>
    <dgm:pt modelId="{77E49222-4729-4CAB-82BB-CB6FC8648808}" type="parTrans" cxnId="{769AA07C-A5AE-4C76-BE1E-C7ADBAE07D1A}">
      <dgm:prSet/>
      <dgm:spPr/>
      <dgm:t>
        <a:bodyPr/>
        <a:lstStyle/>
        <a:p>
          <a:endParaRPr lang="en-GB"/>
        </a:p>
      </dgm:t>
    </dgm:pt>
    <dgm:pt modelId="{333EC333-A24E-4EB1-A476-819BC83A6BE8}" type="sibTrans" cxnId="{769AA07C-A5AE-4C76-BE1E-C7ADBAE07D1A}">
      <dgm:prSet/>
      <dgm:spPr/>
      <dgm:t>
        <a:bodyPr/>
        <a:lstStyle/>
        <a:p>
          <a:endParaRPr lang="en-GB"/>
        </a:p>
      </dgm:t>
    </dgm:pt>
    <dgm:pt modelId="{5830E561-241E-4BD6-8F4B-C649D967CFC4}">
      <dgm:prSet phldrT="[Text]"/>
      <dgm:spPr/>
      <dgm:t>
        <a:bodyPr/>
        <a:lstStyle/>
        <a:p>
          <a:r>
            <a:rPr lang="en-GB" dirty="0" smtClean="0"/>
            <a:t>Judgment</a:t>
          </a:r>
          <a:endParaRPr lang="en-GB" dirty="0"/>
        </a:p>
      </dgm:t>
    </dgm:pt>
    <dgm:pt modelId="{E8980644-D441-4FAF-B351-05A2DC2F6AC0}" type="parTrans" cxnId="{02EB2A2F-2687-4CBC-B0D3-CA3E8D0BFAA6}">
      <dgm:prSet/>
      <dgm:spPr/>
      <dgm:t>
        <a:bodyPr/>
        <a:lstStyle/>
        <a:p>
          <a:endParaRPr lang="en-GB"/>
        </a:p>
      </dgm:t>
    </dgm:pt>
    <dgm:pt modelId="{25AFCA98-3D68-43CC-899F-68283C91D1D9}" type="sibTrans" cxnId="{02EB2A2F-2687-4CBC-B0D3-CA3E8D0BFAA6}">
      <dgm:prSet/>
      <dgm:spPr/>
      <dgm:t>
        <a:bodyPr/>
        <a:lstStyle/>
        <a:p>
          <a:endParaRPr lang="en-GB"/>
        </a:p>
      </dgm:t>
    </dgm:pt>
    <dgm:pt modelId="{180C1461-22C5-44DB-8AD5-00EB1F4424C7}">
      <dgm:prSet phldrT="[Text]"/>
      <dgm:spPr/>
      <dgm:t>
        <a:bodyPr/>
        <a:lstStyle/>
        <a:p>
          <a:r>
            <a:rPr lang="en-GB" dirty="0" smtClean="0"/>
            <a:t>Model</a:t>
          </a:r>
          <a:endParaRPr lang="en-GB" dirty="0"/>
        </a:p>
      </dgm:t>
    </dgm:pt>
    <dgm:pt modelId="{FF137EBC-BB81-4028-918B-5B6C4AB56CC3}" type="parTrans" cxnId="{DDEDFD6F-3B16-419C-811B-4FEDC23FA71A}">
      <dgm:prSet/>
      <dgm:spPr/>
      <dgm:t>
        <a:bodyPr/>
        <a:lstStyle/>
        <a:p>
          <a:endParaRPr lang="en-GB"/>
        </a:p>
      </dgm:t>
    </dgm:pt>
    <dgm:pt modelId="{124BDC3E-107A-4A40-9FEE-A00E349046DB}" type="sibTrans" cxnId="{DDEDFD6F-3B16-419C-811B-4FEDC23FA71A}">
      <dgm:prSet/>
      <dgm:spPr/>
      <dgm:t>
        <a:bodyPr/>
        <a:lstStyle/>
        <a:p>
          <a:endParaRPr lang="en-GB"/>
        </a:p>
      </dgm:t>
    </dgm:pt>
    <dgm:pt modelId="{23F46490-9681-4D22-B3AC-582F28AF6D88}">
      <dgm:prSet phldrT="[Text]"/>
      <dgm:spPr/>
      <dgm:t>
        <a:bodyPr/>
        <a:lstStyle/>
        <a:p>
          <a:r>
            <a:rPr lang="en-GB" dirty="0" smtClean="0"/>
            <a:t>Actuarial Output</a:t>
          </a:r>
          <a:endParaRPr lang="en-GB" dirty="0"/>
        </a:p>
      </dgm:t>
    </dgm:pt>
    <dgm:pt modelId="{49D41955-C643-45DE-93C7-FB144B688880}" type="parTrans" cxnId="{FBC809DC-C7DD-4EDC-8683-81D9BC88FA9A}">
      <dgm:prSet/>
      <dgm:spPr/>
      <dgm:t>
        <a:bodyPr/>
        <a:lstStyle/>
        <a:p>
          <a:endParaRPr lang="en-GB"/>
        </a:p>
      </dgm:t>
    </dgm:pt>
    <dgm:pt modelId="{EDC73379-050D-43B5-B427-BB11BEC647BD}" type="sibTrans" cxnId="{FBC809DC-C7DD-4EDC-8683-81D9BC88FA9A}">
      <dgm:prSet/>
      <dgm:spPr/>
      <dgm:t>
        <a:bodyPr/>
        <a:lstStyle/>
        <a:p>
          <a:endParaRPr lang="en-GB"/>
        </a:p>
      </dgm:t>
    </dgm:pt>
    <dgm:pt modelId="{41D1EB7A-148F-4831-BA4C-7B7E70930FD5}" type="pres">
      <dgm:prSet presAssocID="{27238230-DAE7-4332-BEDC-C6F89F11769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97C444-310D-4C28-9C14-C9DF40961678}" type="pres">
      <dgm:prSet presAssocID="{27238230-DAE7-4332-BEDC-C6F89F117696}" presName="ellipse" presStyleLbl="trBgShp" presStyleIdx="0" presStyleCnt="1"/>
      <dgm:spPr/>
    </dgm:pt>
    <dgm:pt modelId="{59445A3D-2700-4574-BC08-E3D3E3591084}" type="pres">
      <dgm:prSet presAssocID="{27238230-DAE7-4332-BEDC-C6F89F117696}" presName="arrow1" presStyleLbl="fgShp" presStyleIdx="0" presStyleCnt="1"/>
      <dgm:spPr/>
    </dgm:pt>
    <dgm:pt modelId="{F2D1AE69-A050-468E-87D4-D3A470E033AA}" type="pres">
      <dgm:prSet presAssocID="{27238230-DAE7-4332-BEDC-C6F89F11769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F9273-CFB7-44B7-BEB6-D08686EC127F}" type="pres">
      <dgm:prSet presAssocID="{5830E561-241E-4BD6-8F4B-C649D967CFC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69777E-F502-483C-885A-ECB75FC9DC4D}" type="pres">
      <dgm:prSet presAssocID="{180C1461-22C5-44DB-8AD5-00EB1F4424C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E7F597-5364-4957-B098-E98BDFB9E489}" type="pres">
      <dgm:prSet presAssocID="{23F46490-9681-4D22-B3AC-582F28AF6D8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43486-C6CD-45E7-9769-9185E28BE8F4}" type="pres">
      <dgm:prSet presAssocID="{27238230-DAE7-4332-BEDC-C6F89F117696}" presName="funnel" presStyleLbl="trAlignAcc1" presStyleIdx="0" presStyleCnt="1"/>
      <dgm:spPr/>
    </dgm:pt>
  </dgm:ptLst>
  <dgm:cxnLst>
    <dgm:cxn modelId="{02EB2A2F-2687-4CBC-B0D3-CA3E8D0BFAA6}" srcId="{27238230-DAE7-4332-BEDC-C6F89F117696}" destId="{5830E561-241E-4BD6-8F4B-C649D967CFC4}" srcOrd="1" destOrd="0" parTransId="{E8980644-D441-4FAF-B351-05A2DC2F6AC0}" sibTransId="{25AFCA98-3D68-43CC-899F-68283C91D1D9}"/>
    <dgm:cxn modelId="{20096D9E-0481-428E-8446-6F3B5A163AEE}" type="presOf" srcId="{27238230-DAE7-4332-BEDC-C6F89F117696}" destId="{41D1EB7A-148F-4831-BA4C-7B7E70930FD5}" srcOrd="0" destOrd="0" presId="urn:microsoft.com/office/officeart/2005/8/layout/funnel1"/>
    <dgm:cxn modelId="{FBC809DC-C7DD-4EDC-8683-81D9BC88FA9A}" srcId="{27238230-DAE7-4332-BEDC-C6F89F117696}" destId="{23F46490-9681-4D22-B3AC-582F28AF6D88}" srcOrd="3" destOrd="0" parTransId="{49D41955-C643-45DE-93C7-FB144B688880}" sibTransId="{EDC73379-050D-43B5-B427-BB11BEC647BD}"/>
    <dgm:cxn modelId="{63E09FC0-767C-482F-8365-C1FAD1493DAF}" type="presOf" srcId="{FCA8C722-D1B4-4C57-A624-D4BACB11820B}" destId="{1DE7F597-5364-4957-B098-E98BDFB9E489}" srcOrd="0" destOrd="0" presId="urn:microsoft.com/office/officeart/2005/8/layout/funnel1"/>
    <dgm:cxn modelId="{E6CC8A73-ACDF-4643-886F-D82C23181D90}" type="presOf" srcId="{23F46490-9681-4D22-B3AC-582F28AF6D88}" destId="{F2D1AE69-A050-468E-87D4-D3A470E033AA}" srcOrd="0" destOrd="0" presId="urn:microsoft.com/office/officeart/2005/8/layout/funnel1"/>
    <dgm:cxn modelId="{3E6DCE65-FB2E-442A-9C21-ECC87F741531}" type="presOf" srcId="{180C1461-22C5-44DB-8AD5-00EB1F4424C7}" destId="{923F9273-CFB7-44B7-BEB6-D08686EC127F}" srcOrd="0" destOrd="0" presId="urn:microsoft.com/office/officeart/2005/8/layout/funnel1"/>
    <dgm:cxn modelId="{769AA07C-A5AE-4C76-BE1E-C7ADBAE07D1A}" srcId="{27238230-DAE7-4332-BEDC-C6F89F117696}" destId="{FCA8C722-D1B4-4C57-A624-D4BACB11820B}" srcOrd="0" destOrd="0" parTransId="{77E49222-4729-4CAB-82BB-CB6FC8648808}" sibTransId="{333EC333-A24E-4EB1-A476-819BC83A6BE8}"/>
    <dgm:cxn modelId="{A1C08E8B-87CF-4BA7-A92B-4F1FAFC454D2}" type="presOf" srcId="{5830E561-241E-4BD6-8F4B-C649D967CFC4}" destId="{3C69777E-F502-483C-885A-ECB75FC9DC4D}" srcOrd="0" destOrd="0" presId="urn:microsoft.com/office/officeart/2005/8/layout/funnel1"/>
    <dgm:cxn modelId="{DDEDFD6F-3B16-419C-811B-4FEDC23FA71A}" srcId="{27238230-DAE7-4332-BEDC-C6F89F117696}" destId="{180C1461-22C5-44DB-8AD5-00EB1F4424C7}" srcOrd="2" destOrd="0" parTransId="{FF137EBC-BB81-4028-918B-5B6C4AB56CC3}" sibTransId="{124BDC3E-107A-4A40-9FEE-A00E349046DB}"/>
    <dgm:cxn modelId="{43501721-6846-467C-8CD1-E8B197855A4D}" type="presParOf" srcId="{41D1EB7A-148F-4831-BA4C-7B7E70930FD5}" destId="{2197C444-310D-4C28-9C14-C9DF40961678}" srcOrd="0" destOrd="0" presId="urn:microsoft.com/office/officeart/2005/8/layout/funnel1"/>
    <dgm:cxn modelId="{026F7FDB-A6A7-4A8A-AE95-12ACCF8D7CC0}" type="presParOf" srcId="{41D1EB7A-148F-4831-BA4C-7B7E70930FD5}" destId="{59445A3D-2700-4574-BC08-E3D3E3591084}" srcOrd="1" destOrd="0" presId="urn:microsoft.com/office/officeart/2005/8/layout/funnel1"/>
    <dgm:cxn modelId="{9ECD7319-58E6-49F9-9DFA-6405DAC76F49}" type="presParOf" srcId="{41D1EB7A-148F-4831-BA4C-7B7E70930FD5}" destId="{F2D1AE69-A050-468E-87D4-D3A470E033AA}" srcOrd="2" destOrd="0" presId="urn:microsoft.com/office/officeart/2005/8/layout/funnel1"/>
    <dgm:cxn modelId="{A4D71D34-FDF3-4915-9494-0F13DA7411CE}" type="presParOf" srcId="{41D1EB7A-148F-4831-BA4C-7B7E70930FD5}" destId="{923F9273-CFB7-44B7-BEB6-D08686EC127F}" srcOrd="3" destOrd="0" presId="urn:microsoft.com/office/officeart/2005/8/layout/funnel1"/>
    <dgm:cxn modelId="{38AC4D04-557F-4A81-A345-A696614F5F74}" type="presParOf" srcId="{41D1EB7A-148F-4831-BA4C-7B7E70930FD5}" destId="{3C69777E-F502-483C-885A-ECB75FC9DC4D}" srcOrd="4" destOrd="0" presId="urn:microsoft.com/office/officeart/2005/8/layout/funnel1"/>
    <dgm:cxn modelId="{200A6775-C336-46DB-B8A4-9DB9C84A8963}" type="presParOf" srcId="{41D1EB7A-148F-4831-BA4C-7B7E70930FD5}" destId="{1DE7F597-5364-4957-B098-E98BDFB9E489}" srcOrd="5" destOrd="0" presId="urn:microsoft.com/office/officeart/2005/8/layout/funnel1"/>
    <dgm:cxn modelId="{F05C09A5-B9D6-4E14-8CB7-BC80F62DCBA2}" type="presParOf" srcId="{41D1EB7A-148F-4831-BA4C-7B7E70930FD5}" destId="{9AF43486-C6CD-45E7-9769-9185E28BE8F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D9F5C9-4583-4A78-96BE-81051CC9FDC7}" type="doc">
      <dgm:prSet loTypeId="urn:microsoft.com/office/officeart/2005/8/layout/arrow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38C54ED-DC11-4856-99DE-7D13C614DF29}">
      <dgm:prSet phldrT="[Text]"/>
      <dgm:spPr/>
      <dgm:t>
        <a:bodyPr/>
        <a:lstStyle/>
        <a:p>
          <a:r>
            <a:rPr lang="en-GB" dirty="0" smtClean="0"/>
            <a:t>“A graduate who can demonstrate awareness working with experts stands at advantage to one who cannot”</a:t>
          </a:r>
          <a:endParaRPr lang="en-GB" dirty="0"/>
        </a:p>
      </dgm:t>
    </dgm:pt>
    <dgm:pt modelId="{61D1BBDA-AA41-4228-B4C1-6CD219076CCB}" type="parTrans" cxnId="{21868AF9-D625-4ECC-9859-122541C3FD33}">
      <dgm:prSet/>
      <dgm:spPr/>
      <dgm:t>
        <a:bodyPr/>
        <a:lstStyle/>
        <a:p>
          <a:endParaRPr lang="en-GB"/>
        </a:p>
      </dgm:t>
    </dgm:pt>
    <dgm:pt modelId="{F8A2A069-D84C-4474-9A88-4FDBACEF6329}" type="sibTrans" cxnId="{21868AF9-D625-4ECC-9859-122541C3FD33}">
      <dgm:prSet/>
      <dgm:spPr/>
      <dgm:t>
        <a:bodyPr/>
        <a:lstStyle/>
        <a:p>
          <a:endParaRPr lang="en-GB"/>
        </a:p>
      </dgm:t>
    </dgm:pt>
    <dgm:pt modelId="{E6CFE384-C97E-4B72-B034-14280473EB9E}">
      <dgm:prSet phldrT="[Text]"/>
      <dgm:spPr/>
      <dgm:t>
        <a:bodyPr/>
        <a:lstStyle/>
        <a:p>
          <a:r>
            <a:rPr lang="en-GB" dirty="0" smtClean="0"/>
            <a:t>“This is a soft skill learnt through on-the-job training”</a:t>
          </a:r>
          <a:endParaRPr lang="en-GB" dirty="0"/>
        </a:p>
      </dgm:t>
    </dgm:pt>
    <dgm:pt modelId="{395B3827-0929-44DC-9E45-D75D35C3BEE5}" type="parTrans" cxnId="{B2C2C828-72CB-4393-A899-77FAA9514336}">
      <dgm:prSet/>
      <dgm:spPr/>
      <dgm:t>
        <a:bodyPr/>
        <a:lstStyle/>
        <a:p>
          <a:endParaRPr lang="en-GB"/>
        </a:p>
      </dgm:t>
    </dgm:pt>
    <dgm:pt modelId="{194BC156-9ABB-4823-862D-A35F7C804D79}" type="sibTrans" cxnId="{B2C2C828-72CB-4393-A899-77FAA9514336}">
      <dgm:prSet/>
      <dgm:spPr/>
      <dgm:t>
        <a:bodyPr/>
        <a:lstStyle/>
        <a:p>
          <a:endParaRPr lang="en-GB"/>
        </a:p>
      </dgm:t>
    </dgm:pt>
    <dgm:pt modelId="{4CA32094-99AB-4CC4-B276-702CBCD6BFDC}" type="pres">
      <dgm:prSet presAssocID="{D2D9F5C9-4583-4A78-96BE-81051CC9FD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CD6547-DA86-43D6-9DC5-4F94600A3F80}" type="pres">
      <dgm:prSet presAssocID="{E6CFE384-C97E-4B72-B034-14280473EB9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749CC-DE9D-4785-8F6E-94204F66F90F}" type="pres">
      <dgm:prSet presAssocID="{D38C54ED-DC11-4856-99DE-7D13C614DF2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EE4BB4-ED40-4A45-9F7F-0966DEDBBE7D}" type="presOf" srcId="{D38C54ED-DC11-4856-99DE-7D13C614DF29}" destId="{A2E749CC-DE9D-4785-8F6E-94204F66F90F}" srcOrd="0" destOrd="0" presId="urn:microsoft.com/office/officeart/2005/8/layout/arrow1"/>
    <dgm:cxn modelId="{E9B3DB6C-F8B7-4454-AC62-BD68AB697523}" type="presOf" srcId="{D2D9F5C9-4583-4A78-96BE-81051CC9FDC7}" destId="{4CA32094-99AB-4CC4-B276-702CBCD6BFDC}" srcOrd="0" destOrd="0" presId="urn:microsoft.com/office/officeart/2005/8/layout/arrow1"/>
    <dgm:cxn modelId="{21868AF9-D625-4ECC-9859-122541C3FD33}" srcId="{D2D9F5C9-4583-4A78-96BE-81051CC9FDC7}" destId="{D38C54ED-DC11-4856-99DE-7D13C614DF29}" srcOrd="1" destOrd="0" parTransId="{61D1BBDA-AA41-4228-B4C1-6CD219076CCB}" sibTransId="{F8A2A069-D84C-4474-9A88-4FDBACEF6329}"/>
    <dgm:cxn modelId="{B2C2C828-72CB-4393-A899-77FAA9514336}" srcId="{D2D9F5C9-4583-4A78-96BE-81051CC9FDC7}" destId="{E6CFE384-C97E-4B72-B034-14280473EB9E}" srcOrd="0" destOrd="0" parTransId="{395B3827-0929-44DC-9E45-D75D35C3BEE5}" sibTransId="{194BC156-9ABB-4823-862D-A35F7C804D79}"/>
    <dgm:cxn modelId="{B2AD888E-B714-48EB-8B18-648BA83EE27D}" type="presOf" srcId="{E6CFE384-C97E-4B72-B034-14280473EB9E}" destId="{83CD6547-DA86-43D6-9DC5-4F94600A3F80}" srcOrd="0" destOrd="0" presId="urn:microsoft.com/office/officeart/2005/8/layout/arrow1"/>
    <dgm:cxn modelId="{F42A0B80-B7C7-4C5B-A23A-13DCA4D97259}" type="presParOf" srcId="{4CA32094-99AB-4CC4-B276-702CBCD6BFDC}" destId="{83CD6547-DA86-43D6-9DC5-4F94600A3F80}" srcOrd="0" destOrd="0" presId="urn:microsoft.com/office/officeart/2005/8/layout/arrow1"/>
    <dgm:cxn modelId="{5B82A1D6-D163-448D-87FF-BE7B3E06C3AE}" type="presParOf" srcId="{4CA32094-99AB-4CC4-B276-702CBCD6BFDC}" destId="{A2E749CC-DE9D-4785-8F6E-94204F66F90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DC688-3A92-4407-9602-309CC35E878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DCB52AB5-19CF-4B62-8121-3EE0160A354A}">
      <dgm:prSet phldrT="[Text]"/>
      <dgm:spPr/>
      <dgm:t>
        <a:bodyPr/>
        <a:lstStyle/>
        <a:p>
          <a:r>
            <a:rPr lang="en-GB" dirty="0" smtClean="0"/>
            <a:t>Materially Biased Judgments</a:t>
          </a:r>
          <a:endParaRPr lang="en-GB" dirty="0"/>
        </a:p>
      </dgm:t>
    </dgm:pt>
    <dgm:pt modelId="{1319B65C-4B5F-41E3-B8A0-C9EE58B7685C}" type="parTrans" cxnId="{46EEA272-4512-44B3-B70F-56BD966EFBFD}">
      <dgm:prSet/>
      <dgm:spPr/>
      <dgm:t>
        <a:bodyPr/>
        <a:lstStyle/>
        <a:p>
          <a:endParaRPr lang="en-GB"/>
        </a:p>
      </dgm:t>
    </dgm:pt>
    <dgm:pt modelId="{354FC904-C30A-4A29-A141-E3D9D08F4482}" type="sibTrans" cxnId="{46EEA272-4512-44B3-B70F-56BD966EFBFD}">
      <dgm:prSet/>
      <dgm:spPr/>
      <dgm:t>
        <a:bodyPr/>
        <a:lstStyle/>
        <a:p>
          <a:endParaRPr lang="en-GB"/>
        </a:p>
      </dgm:t>
    </dgm:pt>
    <dgm:pt modelId="{E123DE6F-BA2D-4B39-8C24-1140CA23FCFC}">
      <dgm:prSet phldrT="[Text]"/>
      <dgm:spPr/>
      <dgm:t>
        <a:bodyPr/>
        <a:lstStyle/>
        <a:p>
          <a:r>
            <a:rPr lang="en-GB" dirty="0" smtClean="0"/>
            <a:t>Unreliable Numbers</a:t>
          </a:r>
          <a:endParaRPr lang="en-GB" dirty="0"/>
        </a:p>
      </dgm:t>
    </dgm:pt>
    <dgm:pt modelId="{4437370B-E31F-4E39-9141-2494187AF5F6}" type="parTrans" cxnId="{DAC7CD7F-01EE-4FFC-B345-E0BA199437FE}">
      <dgm:prSet/>
      <dgm:spPr/>
      <dgm:t>
        <a:bodyPr/>
        <a:lstStyle/>
        <a:p>
          <a:endParaRPr lang="en-GB"/>
        </a:p>
      </dgm:t>
    </dgm:pt>
    <dgm:pt modelId="{CCEAA065-8BF1-4D77-A267-50AC3C79FEE8}" type="sibTrans" cxnId="{DAC7CD7F-01EE-4FFC-B345-E0BA199437FE}">
      <dgm:prSet/>
      <dgm:spPr/>
      <dgm:t>
        <a:bodyPr/>
        <a:lstStyle/>
        <a:p>
          <a:endParaRPr lang="en-GB"/>
        </a:p>
      </dgm:t>
    </dgm:pt>
    <dgm:pt modelId="{A286D402-5A4F-4D30-9677-41DB8761BA05}">
      <dgm:prSet phldrT="[Text]"/>
      <dgm:spPr/>
      <dgm:t>
        <a:bodyPr/>
        <a:lstStyle/>
        <a:p>
          <a:r>
            <a:rPr lang="en-GB" dirty="0" smtClean="0"/>
            <a:t>Wrong Business Decisions</a:t>
          </a:r>
          <a:endParaRPr lang="en-GB" dirty="0"/>
        </a:p>
      </dgm:t>
    </dgm:pt>
    <dgm:pt modelId="{6AC44B1A-23B5-4E14-90C6-1F2094741508}" type="parTrans" cxnId="{34A094A0-A276-43A0-9AF1-B30015827DC8}">
      <dgm:prSet/>
      <dgm:spPr/>
      <dgm:t>
        <a:bodyPr/>
        <a:lstStyle/>
        <a:p>
          <a:endParaRPr lang="en-GB"/>
        </a:p>
      </dgm:t>
    </dgm:pt>
    <dgm:pt modelId="{3CB745EB-9C33-4473-91FB-4D003F7FF66D}" type="sibTrans" cxnId="{34A094A0-A276-43A0-9AF1-B30015827DC8}">
      <dgm:prSet/>
      <dgm:spPr/>
      <dgm:t>
        <a:bodyPr/>
        <a:lstStyle/>
        <a:p>
          <a:endParaRPr lang="en-GB"/>
        </a:p>
      </dgm:t>
    </dgm:pt>
    <dgm:pt modelId="{A4EF30A7-4BEE-457A-BDEF-0A15C7732E3A}" type="pres">
      <dgm:prSet presAssocID="{D2ADC688-3A92-4407-9602-309CC35E878B}" presName="CompostProcess" presStyleCnt="0">
        <dgm:presLayoutVars>
          <dgm:dir/>
          <dgm:resizeHandles val="exact"/>
        </dgm:presLayoutVars>
      </dgm:prSet>
      <dgm:spPr/>
    </dgm:pt>
    <dgm:pt modelId="{47267132-0AEA-4A31-A0FF-B3ABCD9FFAEC}" type="pres">
      <dgm:prSet presAssocID="{D2ADC688-3A92-4407-9602-309CC35E878B}" presName="arrow" presStyleLbl="bgShp" presStyleIdx="0" presStyleCnt="1"/>
      <dgm:spPr/>
    </dgm:pt>
    <dgm:pt modelId="{C60B0D92-B323-40F6-9B85-B0DBDAB33825}" type="pres">
      <dgm:prSet presAssocID="{D2ADC688-3A92-4407-9602-309CC35E878B}" presName="linearProcess" presStyleCnt="0"/>
      <dgm:spPr/>
    </dgm:pt>
    <dgm:pt modelId="{8CA69855-08B9-4B0D-84BB-3F16C82F756E}" type="pres">
      <dgm:prSet presAssocID="{DCB52AB5-19CF-4B62-8121-3EE0160A35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69A143-78FB-4048-8597-E07476E8DE1D}" type="pres">
      <dgm:prSet presAssocID="{354FC904-C30A-4A29-A141-E3D9D08F4482}" presName="sibTrans" presStyleCnt="0"/>
      <dgm:spPr/>
    </dgm:pt>
    <dgm:pt modelId="{D8E6AA34-A233-4C04-9717-DD5E1BE17908}" type="pres">
      <dgm:prSet presAssocID="{E123DE6F-BA2D-4B39-8C24-1140CA23FCF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4A3FB-EFB5-4206-8EB6-EA1F6BE375D8}" type="pres">
      <dgm:prSet presAssocID="{CCEAA065-8BF1-4D77-A267-50AC3C79FEE8}" presName="sibTrans" presStyleCnt="0"/>
      <dgm:spPr/>
    </dgm:pt>
    <dgm:pt modelId="{BFD8A33B-B173-4F45-BE09-BE01B25791CC}" type="pres">
      <dgm:prSet presAssocID="{A286D402-5A4F-4D30-9677-41DB8761BA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5D44EC-3374-484E-833F-28B38D0BC076}" type="presOf" srcId="{DCB52AB5-19CF-4B62-8121-3EE0160A354A}" destId="{8CA69855-08B9-4B0D-84BB-3F16C82F756E}" srcOrd="0" destOrd="0" presId="urn:microsoft.com/office/officeart/2005/8/layout/hProcess9"/>
    <dgm:cxn modelId="{48EE35F4-A5B5-4D56-BFAF-A6EA192676A7}" type="presOf" srcId="{A286D402-5A4F-4D30-9677-41DB8761BA05}" destId="{BFD8A33B-B173-4F45-BE09-BE01B25791CC}" srcOrd="0" destOrd="0" presId="urn:microsoft.com/office/officeart/2005/8/layout/hProcess9"/>
    <dgm:cxn modelId="{46EEA272-4512-44B3-B70F-56BD966EFBFD}" srcId="{D2ADC688-3A92-4407-9602-309CC35E878B}" destId="{DCB52AB5-19CF-4B62-8121-3EE0160A354A}" srcOrd="0" destOrd="0" parTransId="{1319B65C-4B5F-41E3-B8A0-C9EE58B7685C}" sibTransId="{354FC904-C30A-4A29-A141-E3D9D08F4482}"/>
    <dgm:cxn modelId="{FC4042AF-E116-411C-8E5C-76EF9B727DB1}" type="presOf" srcId="{D2ADC688-3A92-4407-9602-309CC35E878B}" destId="{A4EF30A7-4BEE-457A-BDEF-0A15C7732E3A}" srcOrd="0" destOrd="0" presId="urn:microsoft.com/office/officeart/2005/8/layout/hProcess9"/>
    <dgm:cxn modelId="{34A094A0-A276-43A0-9AF1-B30015827DC8}" srcId="{D2ADC688-3A92-4407-9602-309CC35E878B}" destId="{A286D402-5A4F-4D30-9677-41DB8761BA05}" srcOrd="2" destOrd="0" parTransId="{6AC44B1A-23B5-4E14-90C6-1F2094741508}" sibTransId="{3CB745EB-9C33-4473-91FB-4D003F7FF66D}"/>
    <dgm:cxn modelId="{C306B5D6-24CD-47F1-8429-77DEA2E0F7A1}" type="presOf" srcId="{E123DE6F-BA2D-4B39-8C24-1140CA23FCFC}" destId="{D8E6AA34-A233-4C04-9717-DD5E1BE17908}" srcOrd="0" destOrd="0" presId="urn:microsoft.com/office/officeart/2005/8/layout/hProcess9"/>
    <dgm:cxn modelId="{DAC7CD7F-01EE-4FFC-B345-E0BA199437FE}" srcId="{D2ADC688-3A92-4407-9602-309CC35E878B}" destId="{E123DE6F-BA2D-4B39-8C24-1140CA23FCFC}" srcOrd="1" destOrd="0" parTransId="{4437370B-E31F-4E39-9141-2494187AF5F6}" sibTransId="{CCEAA065-8BF1-4D77-A267-50AC3C79FEE8}"/>
    <dgm:cxn modelId="{873E643A-73E1-4035-9C9C-23EAE2E7322A}" type="presParOf" srcId="{A4EF30A7-4BEE-457A-BDEF-0A15C7732E3A}" destId="{47267132-0AEA-4A31-A0FF-B3ABCD9FFAEC}" srcOrd="0" destOrd="0" presId="urn:microsoft.com/office/officeart/2005/8/layout/hProcess9"/>
    <dgm:cxn modelId="{BA4220E1-1939-4A65-AF47-94E4CB042536}" type="presParOf" srcId="{A4EF30A7-4BEE-457A-BDEF-0A15C7732E3A}" destId="{C60B0D92-B323-40F6-9B85-B0DBDAB33825}" srcOrd="1" destOrd="0" presId="urn:microsoft.com/office/officeart/2005/8/layout/hProcess9"/>
    <dgm:cxn modelId="{51BA4524-0594-4A23-B605-7E1653BD1D72}" type="presParOf" srcId="{C60B0D92-B323-40F6-9B85-B0DBDAB33825}" destId="{8CA69855-08B9-4B0D-84BB-3F16C82F756E}" srcOrd="0" destOrd="0" presId="urn:microsoft.com/office/officeart/2005/8/layout/hProcess9"/>
    <dgm:cxn modelId="{2906873A-45B6-4CC3-8AE9-7E7CF46E872E}" type="presParOf" srcId="{C60B0D92-B323-40F6-9B85-B0DBDAB33825}" destId="{F469A143-78FB-4048-8597-E07476E8DE1D}" srcOrd="1" destOrd="0" presId="urn:microsoft.com/office/officeart/2005/8/layout/hProcess9"/>
    <dgm:cxn modelId="{8157C7C7-2A83-422F-AB5B-9F3A803FD766}" type="presParOf" srcId="{C60B0D92-B323-40F6-9B85-B0DBDAB33825}" destId="{D8E6AA34-A233-4C04-9717-DD5E1BE17908}" srcOrd="2" destOrd="0" presId="urn:microsoft.com/office/officeart/2005/8/layout/hProcess9"/>
    <dgm:cxn modelId="{CE4A1015-F261-422F-A504-97665B89414F}" type="presParOf" srcId="{C60B0D92-B323-40F6-9B85-B0DBDAB33825}" destId="{1804A3FB-EFB5-4206-8EB6-EA1F6BE375D8}" srcOrd="3" destOrd="0" presId="urn:microsoft.com/office/officeart/2005/8/layout/hProcess9"/>
    <dgm:cxn modelId="{10B958D9-9297-425D-9652-0F69683368B5}" type="presParOf" srcId="{C60B0D92-B323-40F6-9B85-B0DBDAB33825}" destId="{BFD8A33B-B173-4F45-BE09-BE01B25791C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013B5-C4AA-4C9C-B643-DB7DC79C45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3CCF13-4A09-4936-8972-784C0B5489C7}">
      <dgm:prSet phldrT="[Text]"/>
      <dgm:spPr/>
      <dgm:t>
        <a:bodyPr/>
        <a:lstStyle/>
        <a:p>
          <a:r>
            <a:rPr lang="en-GB" dirty="0" smtClean="0"/>
            <a:t>Small </a:t>
          </a:r>
          <a:r>
            <a:rPr lang="en-GB" smtClean="0"/>
            <a:t>Sample Bias</a:t>
          </a:r>
          <a:endParaRPr lang="en-GB" dirty="0"/>
        </a:p>
      </dgm:t>
    </dgm:pt>
    <dgm:pt modelId="{36FD2326-8C62-4E33-99E9-7E7D9CC97676}" type="parTrans" cxnId="{5A1CE1BF-0AD3-475E-AE81-BF5D1CD91E0F}">
      <dgm:prSet/>
      <dgm:spPr/>
      <dgm:t>
        <a:bodyPr/>
        <a:lstStyle/>
        <a:p>
          <a:endParaRPr lang="en-GB"/>
        </a:p>
      </dgm:t>
    </dgm:pt>
    <dgm:pt modelId="{0DA09BA3-0994-4C97-B1DE-C343150343EB}" type="sibTrans" cxnId="{5A1CE1BF-0AD3-475E-AE81-BF5D1CD91E0F}">
      <dgm:prSet/>
      <dgm:spPr/>
      <dgm:t>
        <a:bodyPr/>
        <a:lstStyle/>
        <a:p>
          <a:endParaRPr lang="en-GB"/>
        </a:p>
      </dgm:t>
    </dgm:pt>
    <dgm:pt modelId="{44F206C7-7F55-40C5-BCD9-CF683A258EE9}">
      <dgm:prSet phldrT="[Text]"/>
      <dgm:spPr/>
      <dgm:t>
        <a:bodyPr/>
        <a:lstStyle/>
        <a:p>
          <a:r>
            <a:rPr lang="en-GB" smtClean="0"/>
            <a:t>Anchoring</a:t>
          </a:r>
          <a:endParaRPr lang="en-GB" dirty="0"/>
        </a:p>
      </dgm:t>
    </dgm:pt>
    <dgm:pt modelId="{C042493E-7C48-4AC1-8427-481CD7E1594C}" type="parTrans" cxnId="{9F865FD6-1054-48C3-869B-616E1C39A478}">
      <dgm:prSet/>
      <dgm:spPr/>
      <dgm:t>
        <a:bodyPr/>
        <a:lstStyle/>
        <a:p>
          <a:endParaRPr lang="en-GB"/>
        </a:p>
      </dgm:t>
    </dgm:pt>
    <dgm:pt modelId="{22DA6C08-426D-4B5C-B452-4B60680A13E0}" type="sibTrans" cxnId="{9F865FD6-1054-48C3-869B-616E1C39A478}">
      <dgm:prSet/>
      <dgm:spPr/>
      <dgm:t>
        <a:bodyPr/>
        <a:lstStyle/>
        <a:p>
          <a:endParaRPr lang="en-GB"/>
        </a:p>
      </dgm:t>
    </dgm:pt>
    <dgm:pt modelId="{BDC2DCAC-3D35-44FC-97FC-5A635BDE2DF5}">
      <dgm:prSet phldrT="[Text]"/>
      <dgm:spPr/>
      <dgm:t>
        <a:bodyPr/>
        <a:lstStyle/>
        <a:p>
          <a:r>
            <a:rPr lang="en-GB" dirty="0" smtClean="0"/>
            <a:t>Overconfidence</a:t>
          </a:r>
          <a:endParaRPr lang="en-GB" dirty="0"/>
        </a:p>
      </dgm:t>
    </dgm:pt>
    <dgm:pt modelId="{C35CAB4A-DC0E-4933-9CCF-227272BFF42B}" type="parTrans" cxnId="{6099A5B0-E73E-4292-B7BE-F60D0B942DD9}">
      <dgm:prSet/>
      <dgm:spPr/>
      <dgm:t>
        <a:bodyPr/>
        <a:lstStyle/>
        <a:p>
          <a:endParaRPr lang="en-GB"/>
        </a:p>
      </dgm:t>
    </dgm:pt>
    <dgm:pt modelId="{F328FF65-989C-4DC6-AD8B-0FBC14FA4CD9}" type="sibTrans" cxnId="{6099A5B0-E73E-4292-B7BE-F60D0B942DD9}">
      <dgm:prSet/>
      <dgm:spPr/>
      <dgm:t>
        <a:bodyPr/>
        <a:lstStyle/>
        <a:p>
          <a:endParaRPr lang="en-GB"/>
        </a:p>
      </dgm:t>
    </dgm:pt>
    <dgm:pt modelId="{A561361E-724F-42AE-9DF7-F905FFFAFDFB}">
      <dgm:prSet phldrT="[Text]"/>
      <dgm:spPr/>
      <dgm:t>
        <a:bodyPr/>
        <a:lstStyle/>
        <a:p>
          <a:r>
            <a:rPr lang="en-GB" dirty="0" smtClean="0"/>
            <a:t>Deliberate Bias</a:t>
          </a:r>
          <a:endParaRPr lang="en-GB" dirty="0"/>
        </a:p>
      </dgm:t>
    </dgm:pt>
    <dgm:pt modelId="{AA7AD79C-D21A-42BA-9C1D-48C82511EAC3}" type="parTrans" cxnId="{68C3B9FF-DA53-4C7E-B98E-0593C364EF53}">
      <dgm:prSet/>
      <dgm:spPr/>
      <dgm:t>
        <a:bodyPr/>
        <a:lstStyle/>
        <a:p>
          <a:endParaRPr lang="en-GB"/>
        </a:p>
      </dgm:t>
    </dgm:pt>
    <dgm:pt modelId="{19F156A8-0BB9-4DA2-95EB-691A2DE8CD5F}" type="sibTrans" cxnId="{68C3B9FF-DA53-4C7E-B98E-0593C364EF53}">
      <dgm:prSet/>
      <dgm:spPr/>
      <dgm:t>
        <a:bodyPr/>
        <a:lstStyle/>
        <a:p>
          <a:endParaRPr lang="en-GB"/>
        </a:p>
      </dgm:t>
    </dgm:pt>
    <dgm:pt modelId="{3CFCE71E-8157-4E5E-A584-6395B1BEA460}">
      <dgm:prSet phldrT="[Text]"/>
      <dgm:spPr/>
      <dgm:t>
        <a:bodyPr/>
        <a:lstStyle/>
        <a:p>
          <a:r>
            <a:rPr lang="en-GB" dirty="0" smtClean="0"/>
            <a:t>Availability</a:t>
          </a:r>
          <a:endParaRPr lang="en-GB" dirty="0"/>
        </a:p>
      </dgm:t>
    </dgm:pt>
    <dgm:pt modelId="{3AA721B6-3B92-4B5B-BBA4-C010504F229B}" type="parTrans" cxnId="{A1C92609-8693-461F-9263-45AB0477454C}">
      <dgm:prSet/>
      <dgm:spPr/>
      <dgm:t>
        <a:bodyPr/>
        <a:lstStyle/>
        <a:p>
          <a:endParaRPr lang="en-GB"/>
        </a:p>
      </dgm:t>
    </dgm:pt>
    <dgm:pt modelId="{70229CD5-F7F4-43CA-AFB1-98D5ECEA0504}" type="sibTrans" cxnId="{A1C92609-8693-461F-9263-45AB0477454C}">
      <dgm:prSet/>
      <dgm:spPr/>
      <dgm:t>
        <a:bodyPr/>
        <a:lstStyle/>
        <a:p>
          <a:endParaRPr lang="en-GB"/>
        </a:p>
      </dgm:t>
    </dgm:pt>
    <dgm:pt modelId="{043F87D1-AC37-4318-98BB-FD481B5E1B8C}">
      <dgm:prSet/>
      <dgm:spPr/>
      <dgm:t>
        <a:bodyPr/>
        <a:lstStyle/>
        <a:p>
          <a:r>
            <a:rPr lang="en-GB" smtClean="0"/>
            <a:t>Framing</a:t>
          </a:r>
          <a:endParaRPr lang="en-GB"/>
        </a:p>
      </dgm:t>
    </dgm:pt>
    <dgm:pt modelId="{5B8259F7-364A-4F8B-8F01-F3829D7F50B1}" type="parTrans" cxnId="{A554EA8D-C50D-4978-B89F-BCD17D04AA24}">
      <dgm:prSet/>
      <dgm:spPr/>
      <dgm:t>
        <a:bodyPr/>
        <a:lstStyle/>
        <a:p>
          <a:endParaRPr lang="en-GB"/>
        </a:p>
      </dgm:t>
    </dgm:pt>
    <dgm:pt modelId="{F55AAA2D-E07E-45E1-8EA9-F79293362CA1}" type="sibTrans" cxnId="{A554EA8D-C50D-4978-B89F-BCD17D04AA24}">
      <dgm:prSet/>
      <dgm:spPr/>
      <dgm:t>
        <a:bodyPr/>
        <a:lstStyle/>
        <a:p>
          <a:endParaRPr lang="en-GB"/>
        </a:p>
      </dgm:t>
    </dgm:pt>
    <dgm:pt modelId="{ACC07D4D-4842-4CC9-955E-8D8F16AEB0C7}">
      <dgm:prSet/>
      <dgm:spPr/>
      <dgm:t>
        <a:bodyPr/>
        <a:lstStyle/>
        <a:p>
          <a:r>
            <a:rPr lang="en-GB" smtClean="0"/>
            <a:t>Answering Easier Question</a:t>
          </a:r>
          <a:endParaRPr lang="en-GB"/>
        </a:p>
      </dgm:t>
    </dgm:pt>
    <dgm:pt modelId="{FCA4D4DA-AD8F-40D9-A611-74291A17317D}" type="parTrans" cxnId="{8E68393F-0C47-40F5-A9F9-D03ACE2A6267}">
      <dgm:prSet/>
      <dgm:spPr/>
      <dgm:t>
        <a:bodyPr/>
        <a:lstStyle/>
        <a:p>
          <a:endParaRPr lang="en-GB"/>
        </a:p>
      </dgm:t>
    </dgm:pt>
    <dgm:pt modelId="{28C40DD2-F396-40C6-8FB2-35F60959C873}" type="sibTrans" cxnId="{8E68393F-0C47-40F5-A9F9-D03ACE2A6267}">
      <dgm:prSet/>
      <dgm:spPr/>
      <dgm:t>
        <a:bodyPr/>
        <a:lstStyle/>
        <a:p>
          <a:endParaRPr lang="en-GB"/>
        </a:p>
      </dgm:t>
    </dgm:pt>
    <dgm:pt modelId="{F01EDE04-D657-40B3-8D8E-C13BEE544F2F}" type="pres">
      <dgm:prSet presAssocID="{0DD013B5-C4AA-4C9C-B643-DB7DC79C45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7B0D55-3F71-428D-A779-1191B40D9C8A}" type="pres">
      <dgm:prSet presAssocID="{FE3CCF13-4A09-4936-8972-784C0B5489C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38EE9D-5EA0-4073-8255-1FDE94DA6B4A}" type="pres">
      <dgm:prSet presAssocID="{0DA09BA3-0994-4C97-B1DE-C343150343EB}" presName="sibTrans" presStyleCnt="0"/>
      <dgm:spPr/>
    </dgm:pt>
    <dgm:pt modelId="{2096E2E6-DED4-4521-B476-749942E59BDA}" type="pres">
      <dgm:prSet presAssocID="{44F206C7-7F55-40C5-BCD9-CF683A258EE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9FF07-50AD-4772-AB19-4158BF7204FB}" type="pres">
      <dgm:prSet presAssocID="{22DA6C08-426D-4B5C-B452-4B60680A13E0}" presName="sibTrans" presStyleCnt="0"/>
      <dgm:spPr/>
    </dgm:pt>
    <dgm:pt modelId="{FC9B4A6C-5361-45FF-8B2B-A751CC266A49}" type="pres">
      <dgm:prSet presAssocID="{BDC2DCAC-3D35-44FC-97FC-5A635BDE2DF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49EEFA-C583-4B56-BC91-3B0A8AF85E78}" type="pres">
      <dgm:prSet presAssocID="{F328FF65-989C-4DC6-AD8B-0FBC14FA4CD9}" presName="sibTrans" presStyleCnt="0"/>
      <dgm:spPr/>
    </dgm:pt>
    <dgm:pt modelId="{AAE04368-F3D1-439E-8CC8-1E30554EA80C}" type="pres">
      <dgm:prSet presAssocID="{A561361E-724F-42AE-9DF7-F905FFFAFDF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6AC579-53CC-4605-8C72-DA9F51152E16}" type="pres">
      <dgm:prSet presAssocID="{19F156A8-0BB9-4DA2-95EB-691A2DE8CD5F}" presName="sibTrans" presStyleCnt="0"/>
      <dgm:spPr/>
    </dgm:pt>
    <dgm:pt modelId="{CF2D9D0E-7572-4825-8FC5-27BE540A9C08}" type="pres">
      <dgm:prSet presAssocID="{3CFCE71E-8157-4E5E-A584-6395B1BEA46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C3B950-9EA3-430B-9459-5580ACA32FDB}" type="pres">
      <dgm:prSet presAssocID="{70229CD5-F7F4-43CA-AFB1-98D5ECEA0504}" presName="sibTrans" presStyleCnt="0"/>
      <dgm:spPr/>
    </dgm:pt>
    <dgm:pt modelId="{0F209616-A986-44BF-B1AF-9173EEABC300}" type="pres">
      <dgm:prSet presAssocID="{ACC07D4D-4842-4CC9-955E-8D8F16AEB0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896C78-CDAC-4FE3-8B1D-799D819179AB}" type="pres">
      <dgm:prSet presAssocID="{28C40DD2-F396-40C6-8FB2-35F60959C873}" presName="sibTrans" presStyleCnt="0"/>
      <dgm:spPr/>
    </dgm:pt>
    <dgm:pt modelId="{9297DE60-026A-4C5E-9F72-D463A75E39F6}" type="pres">
      <dgm:prSet presAssocID="{043F87D1-AC37-4318-98BB-FD481B5E1B8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E68393F-0C47-40F5-A9F9-D03ACE2A6267}" srcId="{0DD013B5-C4AA-4C9C-B643-DB7DC79C45DA}" destId="{ACC07D4D-4842-4CC9-955E-8D8F16AEB0C7}" srcOrd="5" destOrd="0" parTransId="{FCA4D4DA-AD8F-40D9-A611-74291A17317D}" sibTransId="{28C40DD2-F396-40C6-8FB2-35F60959C873}"/>
    <dgm:cxn modelId="{3032E227-F726-40CE-9DE3-B0B266A362C9}" type="presOf" srcId="{44F206C7-7F55-40C5-BCD9-CF683A258EE9}" destId="{2096E2E6-DED4-4521-B476-749942E59BDA}" srcOrd="0" destOrd="0" presId="urn:microsoft.com/office/officeart/2005/8/layout/default"/>
    <dgm:cxn modelId="{68C3B9FF-DA53-4C7E-B98E-0593C364EF53}" srcId="{0DD013B5-C4AA-4C9C-B643-DB7DC79C45DA}" destId="{A561361E-724F-42AE-9DF7-F905FFFAFDFB}" srcOrd="3" destOrd="0" parTransId="{AA7AD79C-D21A-42BA-9C1D-48C82511EAC3}" sibTransId="{19F156A8-0BB9-4DA2-95EB-691A2DE8CD5F}"/>
    <dgm:cxn modelId="{A1C92609-8693-461F-9263-45AB0477454C}" srcId="{0DD013B5-C4AA-4C9C-B643-DB7DC79C45DA}" destId="{3CFCE71E-8157-4E5E-A584-6395B1BEA460}" srcOrd="4" destOrd="0" parTransId="{3AA721B6-3B92-4B5B-BBA4-C010504F229B}" sibTransId="{70229CD5-F7F4-43CA-AFB1-98D5ECEA0504}"/>
    <dgm:cxn modelId="{DB1A60D9-BF91-444C-AA49-4E10BB7BA569}" type="presOf" srcId="{A561361E-724F-42AE-9DF7-F905FFFAFDFB}" destId="{AAE04368-F3D1-439E-8CC8-1E30554EA80C}" srcOrd="0" destOrd="0" presId="urn:microsoft.com/office/officeart/2005/8/layout/default"/>
    <dgm:cxn modelId="{937582D3-91C9-431F-944B-ECC14F61F179}" type="presOf" srcId="{BDC2DCAC-3D35-44FC-97FC-5A635BDE2DF5}" destId="{FC9B4A6C-5361-45FF-8B2B-A751CC266A49}" srcOrd="0" destOrd="0" presId="urn:microsoft.com/office/officeart/2005/8/layout/default"/>
    <dgm:cxn modelId="{9F865FD6-1054-48C3-869B-616E1C39A478}" srcId="{0DD013B5-C4AA-4C9C-B643-DB7DC79C45DA}" destId="{44F206C7-7F55-40C5-BCD9-CF683A258EE9}" srcOrd="1" destOrd="0" parTransId="{C042493E-7C48-4AC1-8427-481CD7E1594C}" sibTransId="{22DA6C08-426D-4B5C-B452-4B60680A13E0}"/>
    <dgm:cxn modelId="{5E208E43-19D8-49FD-BDB1-679C51B50AE3}" type="presOf" srcId="{043F87D1-AC37-4318-98BB-FD481B5E1B8C}" destId="{9297DE60-026A-4C5E-9F72-D463A75E39F6}" srcOrd="0" destOrd="0" presId="urn:microsoft.com/office/officeart/2005/8/layout/default"/>
    <dgm:cxn modelId="{9C71B970-6007-4401-B037-B5BA2265E789}" type="presOf" srcId="{FE3CCF13-4A09-4936-8972-784C0B5489C7}" destId="{0E7B0D55-3F71-428D-A779-1191B40D9C8A}" srcOrd="0" destOrd="0" presId="urn:microsoft.com/office/officeart/2005/8/layout/default"/>
    <dgm:cxn modelId="{A554EA8D-C50D-4978-B89F-BCD17D04AA24}" srcId="{0DD013B5-C4AA-4C9C-B643-DB7DC79C45DA}" destId="{043F87D1-AC37-4318-98BB-FD481B5E1B8C}" srcOrd="6" destOrd="0" parTransId="{5B8259F7-364A-4F8B-8F01-F3829D7F50B1}" sibTransId="{F55AAA2D-E07E-45E1-8EA9-F79293362CA1}"/>
    <dgm:cxn modelId="{71B7AB42-D00A-4DA9-A83D-9EBF4BE166DD}" type="presOf" srcId="{0DD013B5-C4AA-4C9C-B643-DB7DC79C45DA}" destId="{F01EDE04-D657-40B3-8D8E-C13BEE544F2F}" srcOrd="0" destOrd="0" presId="urn:microsoft.com/office/officeart/2005/8/layout/default"/>
    <dgm:cxn modelId="{988E584D-59CA-4A0B-B63F-EE4948F6DFEC}" type="presOf" srcId="{3CFCE71E-8157-4E5E-A584-6395B1BEA460}" destId="{CF2D9D0E-7572-4825-8FC5-27BE540A9C08}" srcOrd="0" destOrd="0" presId="urn:microsoft.com/office/officeart/2005/8/layout/default"/>
    <dgm:cxn modelId="{6099A5B0-E73E-4292-B7BE-F60D0B942DD9}" srcId="{0DD013B5-C4AA-4C9C-B643-DB7DC79C45DA}" destId="{BDC2DCAC-3D35-44FC-97FC-5A635BDE2DF5}" srcOrd="2" destOrd="0" parTransId="{C35CAB4A-DC0E-4933-9CCF-227272BFF42B}" sibTransId="{F328FF65-989C-4DC6-AD8B-0FBC14FA4CD9}"/>
    <dgm:cxn modelId="{5A1CE1BF-0AD3-475E-AE81-BF5D1CD91E0F}" srcId="{0DD013B5-C4AA-4C9C-B643-DB7DC79C45DA}" destId="{FE3CCF13-4A09-4936-8972-784C0B5489C7}" srcOrd="0" destOrd="0" parTransId="{36FD2326-8C62-4E33-99E9-7E7D9CC97676}" sibTransId="{0DA09BA3-0994-4C97-B1DE-C343150343EB}"/>
    <dgm:cxn modelId="{66629EDA-5DD6-41E5-9859-4C8415D999B5}" type="presOf" srcId="{ACC07D4D-4842-4CC9-955E-8D8F16AEB0C7}" destId="{0F209616-A986-44BF-B1AF-9173EEABC300}" srcOrd="0" destOrd="0" presId="urn:microsoft.com/office/officeart/2005/8/layout/default"/>
    <dgm:cxn modelId="{3E05C3EC-9733-4948-A6F0-EB8D154E4E57}" type="presParOf" srcId="{F01EDE04-D657-40B3-8D8E-C13BEE544F2F}" destId="{0E7B0D55-3F71-428D-A779-1191B40D9C8A}" srcOrd="0" destOrd="0" presId="urn:microsoft.com/office/officeart/2005/8/layout/default"/>
    <dgm:cxn modelId="{7B03288C-48C6-420E-B7F4-3A188FACB715}" type="presParOf" srcId="{F01EDE04-D657-40B3-8D8E-C13BEE544F2F}" destId="{D238EE9D-5EA0-4073-8255-1FDE94DA6B4A}" srcOrd="1" destOrd="0" presId="urn:microsoft.com/office/officeart/2005/8/layout/default"/>
    <dgm:cxn modelId="{00CC8740-556B-4EAD-A139-8954DCB18613}" type="presParOf" srcId="{F01EDE04-D657-40B3-8D8E-C13BEE544F2F}" destId="{2096E2E6-DED4-4521-B476-749942E59BDA}" srcOrd="2" destOrd="0" presId="urn:microsoft.com/office/officeart/2005/8/layout/default"/>
    <dgm:cxn modelId="{0B09741B-13DF-4769-9FD5-1AE418B82FF1}" type="presParOf" srcId="{F01EDE04-D657-40B3-8D8E-C13BEE544F2F}" destId="{6E19FF07-50AD-4772-AB19-4158BF7204FB}" srcOrd="3" destOrd="0" presId="urn:microsoft.com/office/officeart/2005/8/layout/default"/>
    <dgm:cxn modelId="{9C1D44A6-B2F6-4436-995D-C734357E5E65}" type="presParOf" srcId="{F01EDE04-D657-40B3-8D8E-C13BEE544F2F}" destId="{FC9B4A6C-5361-45FF-8B2B-A751CC266A49}" srcOrd="4" destOrd="0" presId="urn:microsoft.com/office/officeart/2005/8/layout/default"/>
    <dgm:cxn modelId="{E99EB6C5-9CDE-4942-BF09-07D63EFB5321}" type="presParOf" srcId="{F01EDE04-D657-40B3-8D8E-C13BEE544F2F}" destId="{2049EEFA-C583-4B56-BC91-3B0A8AF85E78}" srcOrd="5" destOrd="0" presId="urn:microsoft.com/office/officeart/2005/8/layout/default"/>
    <dgm:cxn modelId="{58121A80-2526-4117-8E2F-8C5DEC9E63F2}" type="presParOf" srcId="{F01EDE04-D657-40B3-8D8E-C13BEE544F2F}" destId="{AAE04368-F3D1-439E-8CC8-1E30554EA80C}" srcOrd="6" destOrd="0" presId="urn:microsoft.com/office/officeart/2005/8/layout/default"/>
    <dgm:cxn modelId="{6DEC8823-5694-4E5E-BF7B-48FBFAD693F5}" type="presParOf" srcId="{F01EDE04-D657-40B3-8D8E-C13BEE544F2F}" destId="{0F6AC579-53CC-4605-8C72-DA9F51152E16}" srcOrd="7" destOrd="0" presId="urn:microsoft.com/office/officeart/2005/8/layout/default"/>
    <dgm:cxn modelId="{FE4EBC56-544A-461E-98BC-E7BF35D07FB9}" type="presParOf" srcId="{F01EDE04-D657-40B3-8D8E-C13BEE544F2F}" destId="{CF2D9D0E-7572-4825-8FC5-27BE540A9C08}" srcOrd="8" destOrd="0" presId="urn:microsoft.com/office/officeart/2005/8/layout/default"/>
    <dgm:cxn modelId="{9542B150-7F94-418C-B18D-EEF0B2B937AB}" type="presParOf" srcId="{F01EDE04-D657-40B3-8D8E-C13BEE544F2F}" destId="{DBC3B950-9EA3-430B-9459-5580ACA32FDB}" srcOrd="9" destOrd="0" presId="urn:microsoft.com/office/officeart/2005/8/layout/default"/>
    <dgm:cxn modelId="{3C51E708-89B5-4382-B5F6-D7A894FBF576}" type="presParOf" srcId="{F01EDE04-D657-40B3-8D8E-C13BEE544F2F}" destId="{0F209616-A986-44BF-B1AF-9173EEABC300}" srcOrd="10" destOrd="0" presId="urn:microsoft.com/office/officeart/2005/8/layout/default"/>
    <dgm:cxn modelId="{5F299642-CBC8-421D-BA15-6BA108BE1057}" type="presParOf" srcId="{F01EDE04-D657-40B3-8D8E-C13BEE544F2F}" destId="{C4896C78-CDAC-4FE3-8B1D-799D819179AB}" srcOrd="11" destOrd="0" presId="urn:microsoft.com/office/officeart/2005/8/layout/default"/>
    <dgm:cxn modelId="{7E0FA127-2340-47BC-BF0B-3D7B4AA250AF}" type="presParOf" srcId="{F01EDE04-D657-40B3-8D8E-C13BEE544F2F}" destId="{9297DE60-026A-4C5E-9F72-D463A75E39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CB4C04-AA8C-4349-8EF4-5FA0A7AEA5E4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1A65DB3-D5B6-4446-9479-33440528B99E}">
      <dgm:prSet phldrT="[Text]"/>
      <dgm:spPr/>
      <dgm:t>
        <a:bodyPr/>
        <a:lstStyle/>
        <a:p>
          <a:r>
            <a:rPr lang="en-GB" dirty="0" smtClean="0"/>
            <a:t>Form reasonable hypotheses</a:t>
          </a:r>
          <a:endParaRPr lang="en-GB" dirty="0"/>
        </a:p>
      </dgm:t>
    </dgm:pt>
    <dgm:pt modelId="{47113F08-0B4E-4C59-9B62-E54932041FA7}" type="parTrans" cxnId="{544B420C-94C0-4130-BFA4-1E357B5A7DE7}">
      <dgm:prSet/>
      <dgm:spPr/>
      <dgm:t>
        <a:bodyPr/>
        <a:lstStyle/>
        <a:p>
          <a:endParaRPr lang="en-GB"/>
        </a:p>
      </dgm:t>
    </dgm:pt>
    <dgm:pt modelId="{BBFA62FE-7317-4A1E-8B8E-688656A81EE3}" type="sibTrans" cxnId="{544B420C-94C0-4130-BFA4-1E357B5A7DE7}">
      <dgm:prSet/>
      <dgm:spPr/>
      <dgm:t>
        <a:bodyPr/>
        <a:lstStyle/>
        <a:p>
          <a:endParaRPr lang="en-GB"/>
        </a:p>
      </dgm:t>
    </dgm:pt>
    <dgm:pt modelId="{FF29DB96-A598-48C2-B6DF-C67152B1939E}">
      <dgm:prSet phldrT="[Text]"/>
      <dgm:spPr/>
      <dgm:t>
        <a:bodyPr/>
        <a:lstStyle/>
        <a:p>
          <a:r>
            <a:rPr lang="en-GB" dirty="0" smtClean="0"/>
            <a:t>Design experiments to test hypotheses</a:t>
          </a:r>
          <a:endParaRPr lang="en-GB" dirty="0"/>
        </a:p>
      </dgm:t>
    </dgm:pt>
    <dgm:pt modelId="{0A5A3656-7F35-4B88-9725-84671DE14450}" type="parTrans" cxnId="{279A1443-3E77-4437-A02B-FC61B4280514}">
      <dgm:prSet/>
      <dgm:spPr/>
      <dgm:t>
        <a:bodyPr/>
        <a:lstStyle/>
        <a:p>
          <a:endParaRPr lang="en-GB"/>
        </a:p>
      </dgm:t>
    </dgm:pt>
    <dgm:pt modelId="{EB5C5360-EA1C-41A8-A157-6D3C368327DD}" type="sibTrans" cxnId="{279A1443-3E77-4437-A02B-FC61B4280514}">
      <dgm:prSet/>
      <dgm:spPr/>
      <dgm:t>
        <a:bodyPr/>
        <a:lstStyle/>
        <a:p>
          <a:endParaRPr lang="en-GB"/>
        </a:p>
      </dgm:t>
    </dgm:pt>
    <dgm:pt modelId="{6A83641C-766F-45F1-92F0-D650480D28D1}">
      <dgm:prSet phldrT="[Text]"/>
      <dgm:spPr/>
      <dgm:t>
        <a:bodyPr/>
        <a:lstStyle/>
        <a:p>
          <a:r>
            <a:rPr lang="en-US" dirty="0" smtClean="0"/>
            <a:t>Implement experiments</a:t>
          </a:r>
          <a:endParaRPr lang="en-GB" dirty="0"/>
        </a:p>
      </dgm:t>
    </dgm:pt>
    <dgm:pt modelId="{A0E57E3A-2857-44DE-8FE3-6E55D24F18DC}" type="parTrans" cxnId="{49CC0387-3D46-4DD6-8231-369A3EAF15CA}">
      <dgm:prSet/>
      <dgm:spPr/>
      <dgm:t>
        <a:bodyPr/>
        <a:lstStyle/>
        <a:p>
          <a:endParaRPr lang="en-GB"/>
        </a:p>
      </dgm:t>
    </dgm:pt>
    <dgm:pt modelId="{8FFC597A-E983-4AB8-8D93-CE9AE03A4B7C}" type="sibTrans" cxnId="{49CC0387-3D46-4DD6-8231-369A3EAF15CA}">
      <dgm:prSet/>
      <dgm:spPr/>
      <dgm:t>
        <a:bodyPr/>
        <a:lstStyle/>
        <a:p>
          <a:endParaRPr lang="en-GB"/>
        </a:p>
      </dgm:t>
    </dgm:pt>
    <dgm:pt modelId="{7EE3A6CA-77E7-4F0D-B697-B5746378F7FD}">
      <dgm:prSet phldrT="[Text]"/>
      <dgm:spPr/>
      <dgm:t>
        <a:bodyPr/>
        <a:lstStyle/>
        <a:p>
          <a:r>
            <a:rPr lang="en-GB" dirty="0" smtClean="0"/>
            <a:t>Reasonable conclusions join body of knowledge</a:t>
          </a:r>
          <a:endParaRPr lang="en-GB" dirty="0"/>
        </a:p>
      </dgm:t>
    </dgm:pt>
    <dgm:pt modelId="{CBAD0124-F691-418F-81B9-53CD161FC5C3}" type="parTrans" cxnId="{B26EBEEA-2AD8-43BC-AFEA-D2DFD625DC8A}">
      <dgm:prSet/>
      <dgm:spPr/>
      <dgm:t>
        <a:bodyPr/>
        <a:lstStyle/>
        <a:p>
          <a:endParaRPr lang="en-GB"/>
        </a:p>
      </dgm:t>
    </dgm:pt>
    <dgm:pt modelId="{B9F29062-04C7-4843-9F6A-75AD5B889D3F}" type="sibTrans" cxnId="{B26EBEEA-2AD8-43BC-AFEA-D2DFD625DC8A}">
      <dgm:prSet/>
      <dgm:spPr/>
      <dgm:t>
        <a:bodyPr/>
        <a:lstStyle/>
        <a:p>
          <a:endParaRPr lang="en-GB"/>
        </a:p>
      </dgm:t>
    </dgm:pt>
    <dgm:pt modelId="{5F254190-285F-40E7-827B-A729CDD4B372}" type="pres">
      <dgm:prSet presAssocID="{32CB4C04-AA8C-4349-8EF4-5FA0A7AEA5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694308-F843-4275-9D5E-E53443EB54BE}" type="pres">
      <dgm:prSet presAssocID="{61A65DB3-D5B6-4446-9479-33440528B99E}" presName="dummy" presStyleCnt="0"/>
      <dgm:spPr/>
      <dgm:t>
        <a:bodyPr/>
        <a:lstStyle/>
        <a:p>
          <a:endParaRPr lang="en-GB"/>
        </a:p>
      </dgm:t>
    </dgm:pt>
    <dgm:pt modelId="{CA8B0052-A994-4052-B281-F972F8E22EA7}" type="pres">
      <dgm:prSet presAssocID="{61A65DB3-D5B6-4446-9479-33440528B99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554B3A-F595-4F70-B969-C89826CC32CF}" type="pres">
      <dgm:prSet presAssocID="{BBFA62FE-7317-4A1E-8B8E-688656A81EE3}" presName="sibTrans" presStyleLbl="node1" presStyleIdx="0" presStyleCnt="4"/>
      <dgm:spPr/>
      <dgm:t>
        <a:bodyPr/>
        <a:lstStyle/>
        <a:p>
          <a:endParaRPr lang="en-GB"/>
        </a:p>
      </dgm:t>
    </dgm:pt>
    <dgm:pt modelId="{DCF8F549-19DC-479C-BE1F-AF32790BE26B}" type="pres">
      <dgm:prSet presAssocID="{FF29DB96-A598-48C2-B6DF-C67152B1939E}" presName="dummy" presStyleCnt="0"/>
      <dgm:spPr/>
      <dgm:t>
        <a:bodyPr/>
        <a:lstStyle/>
        <a:p>
          <a:endParaRPr lang="en-GB"/>
        </a:p>
      </dgm:t>
    </dgm:pt>
    <dgm:pt modelId="{E578EE18-966E-433A-857C-4610DC9FD03F}" type="pres">
      <dgm:prSet presAssocID="{FF29DB96-A598-48C2-B6DF-C67152B1939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6559A-7712-4309-8A54-AEF78C0F5CD4}" type="pres">
      <dgm:prSet presAssocID="{EB5C5360-EA1C-41A8-A157-6D3C368327DD}" presName="sibTrans" presStyleLbl="node1" presStyleIdx="1" presStyleCnt="4"/>
      <dgm:spPr/>
      <dgm:t>
        <a:bodyPr/>
        <a:lstStyle/>
        <a:p>
          <a:endParaRPr lang="en-GB"/>
        </a:p>
      </dgm:t>
    </dgm:pt>
    <dgm:pt modelId="{73CA4107-D742-4C78-89E5-2FF1091562A8}" type="pres">
      <dgm:prSet presAssocID="{6A83641C-766F-45F1-92F0-D650480D28D1}" presName="dummy" presStyleCnt="0"/>
      <dgm:spPr/>
      <dgm:t>
        <a:bodyPr/>
        <a:lstStyle/>
        <a:p>
          <a:endParaRPr lang="en-GB"/>
        </a:p>
      </dgm:t>
    </dgm:pt>
    <dgm:pt modelId="{6DF1F67D-BE35-40E5-99C8-C3255CAD6C00}" type="pres">
      <dgm:prSet presAssocID="{6A83641C-766F-45F1-92F0-D650480D28D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CB956A-10A0-4778-9F0E-0C9CD2DFC3B9}" type="pres">
      <dgm:prSet presAssocID="{8FFC597A-E983-4AB8-8D93-CE9AE03A4B7C}" presName="sibTrans" presStyleLbl="node1" presStyleIdx="2" presStyleCnt="4"/>
      <dgm:spPr/>
      <dgm:t>
        <a:bodyPr/>
        <a:lstStyle/>
        <a:p>
          <a:endParaRPr lang="en-GB"/>
        </a:p>
      </dgm:t>
    </dgm:pt>
    <dgm:pt modelId="{DE45C559-767D-49B3-92C7-E31CBF97D7DD}" type="pres">
      <dgm:prSet presAssocID="{7EE3A6CA-77E7-4F0D-B697-B5746378F7FD}" presName="dummy" presStyleCnt="0"/>
      <dgm:spPr/>
      <dgm:t>
        <a:bodyPr/>
        <a:lstStyle/>
        <a:p>
          <a:endParaRPr lang="en-GB"/>
        </a:p>
      </dgm:t>
    </dgm:pt>
    <dgm:pt modelId="{CB312615-0689-423F-96ED-31A0730F104D}" type="pres">
      <dgm:prSet presAssocID="{7EE3A6CA-77E7-4F0D-B697-B5746378F7F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0026FC-14F6-453F-BC49-1026E35B4984}" type="pres">
      <dgm:prSet presAssocID="{B9F29062-04C7-4843-9F6A-75AD5B889D3F}" presName="sibTrans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C38C73A1-FD55-49A5-A805-F15077B46383}" type="presOf" srcId="{32CB4C04-AA8C-4349-8EF4-5FA0A7AEA5E4}" destId="{5F254190-285F-40E7-827B-A729CDD4B372}" srcOrd="0" destOrd="0" presId="urn:microsoft.com/office/officeart/2005/8/layout/cycle1"/>
    <dgm:cxn modelId="{574C1DCA-6D4D-45B9-9959-8633CEA42A0A}" type="presOf" srcId="{61A65DB3-D5B6-4446-9479-33440528B99E}" destId="{CA8B0052-A994-4052-B281-F972F8E22EA7}" srcOrd="0" destOrd="0" presId="urn:microsoft.com/office/officeart/2005/8/layout/cycle1"/>
    <dgm:cxn modelId="{49CC0387-3D46-4DD6-8231-369A3EAF15CA}" srcId="{32CB4C04-AA8C-4349-8EF4-5FA0A7AEA5E4}" destId="{6A83641C-766F-45F1-92F0-D650480D28D1}" srcOrd="2" destOrd="0" parTransId="{A0E57E3A-2857-44DE-8FE3-6E55D24F18DC}" sibTransId="{8FFC597A-E983-4AB8-8D93-CE9AE03A4B7C}"/>
    <dgm:cxn modelId="{00D7EE70-3538-40BA-B502-91DBFF06E068}" type="presOf" srcId="{7EE3A6CA-77E7-4F0D-B697-B5746378F7FD}" destId="{CB312615-0689-423F-96ED-31A0730F104D}" srcOrd="0" destOrd="0" presId="urn:microsoft.com/office/officeart/2005/8/layout/cycle1"/>
    <dgm:cxn modelId="{37574379-83A9-49A8-A0B7-B5EFF30E7B44}" type="presOf" srcId="{BBFA62FE-7317-4A1E-8B8E-688656A81EE3}" destId="{25554B3A-F595-4F70-B969-C89826CC32CF}" srcOrd="0" destOrd="0" presId="urn:microsoft.com/office/officeart/2005/8/layout/cycle1"/>
    <dgm:cxn modelId="{544B420C-94C0-4130-BFA4-1E357B5A7DE7}" srcId="{32CB4C04-AA8C-4349-8EF4-5FA0A7AEA5E4}" destId="{61A65DB3-D5B6-4446-9479-33440528B99E}" srcOrd="0" destOrd="0" parTransId="{47113F08-0B4E-4C59-9B62-E54932041FA7}" sibTransId="{BBFA62FE-7317-4A1E-8B8E-688656A81EE3}"/>
    <dgm:cxn modelId="{279A1443-3E77-4437-A02B-FC61B4280514}" srcId="{32CB4C04-AA8C-4349-8EF4-5FA0A7AEA5E4}" destId="{FF29DB96-A598-48C2-B6DF-C67152B1939E}" srcOrd="1" destOrd="0" parTransId="{0A5A3656-7F35-4B88-9725-84671DE14450}" sibTransId="{EB5C5360-EA1C-41A8-A157-6D3C368327DD}"/>
    <dgm:cxn modelId="{23EBB7FC-887A-43FE-8FC6-C1DBFEB37E61}" type="presOf" srcId="{6A83641C-766F-45F1-92F0-D650480D28D1}" destId="{6DF1F67D-BE35-40E5-99C8-C3255CAD6C00}" srcOrd="0" destOrd="0" presId="urn:microsoft.com/office/officeart/2005/8/layout/cycle1"/>
    <dgm:cxn modelId="{B26EBEEA-2AD8-43BC-AFEA-D2DFD625DC8A}" srcId="{32CB4C04-AA8C-4349-8EF4-5FA0A7AEA5E4}" destId="{7EE3A6CA-77E7-4F0D-B697-B5746378F7FD}" srcOrd="3" destOrd="0" parTransId="{CBAD0124-F691-418F-81B9-53CD161FC5C3}" sibTransId="{B9F29062-04C7-4843-9F6A-75AD5B889D3F}"/>
    <dgm:cxn modelId="{F85C6253-178F-4D56-94BC-876602A56DE3}" type="presOf" srcId="{B9F29062-04C7-4843-9F6A-75AD5B889D3F}" destId="{810026FC-14F6-453F-BC49-1026E35B4984}" srcOrd="0" destOrd="0" presId="urn:microsoft.com/office/officeart/2005/8/layout/cycle1"/>
    <dgm:cxn modelId="{1065426B-3BB9-4740-A71B-C327ABF496C4}" type="presOf" srcId="{8FFC597A-E983-4AB8-8D93-CE9AE03A4B7C}" destId="{E0CB956A-10A0-4778-9F0E-0C9CD2DFC3B9}" srcOrd="0" destOrd="0" presId="urn:microsoft.com/office/officeart/2005/8/layout/cycle1"/>
    <dgm:cxn modelId="{09C22C17-1E4A-405F-9C64-800B499FC753}" type="presOf" srcId="{EB5C5360-EA1C-41A8-A157-6D3C368327DD}" destId="{1BE6559A-7712-4309-8A54-AEF78C0F5CD4}" srcOrd="0" destOrd="0" presId="urn:microsoft.com/office/officeart/2005/8/layout/cycle1"/>
    <dgm:cxn modelId="{6A0B5D56-578E-47AD-9657-3738DD807141}" type="presOf" srcId="{FF29DB96-A598-48C2-B6DF-C67152B1939E}" destId="{E578EE18-966E-433A-857C-4610DC9FD03F}" srcOrd="0" destOrd="0" presId="urn:microsoft.com/office/officeart/2005/8/layout/cycle1"/>
    <dgm:cxn modelId="{7D381FE4-126C-4BC7-A602-8030CFE40D67}" type="presParOf" srcId="{5F254190-285F-40E7-827B-A729CDD4B372}" destId="{FA694308-F843-4275-9D5E-E53443EB54BE}" srcOrd="0" destOrd="0" presId="urn:microsoft.com/office/officeart/2005/8/layout/cycle1"/>
    <dgm:cxn modelId="{EEC0C0A9-382C-4745-BC25-E40EAAF45AEB}" type="presParOf" srcId="{5F254190-285F-40E7-827B-A729CDD4B372}" destId="{CA8B0052-A994-4052-B281-F972F8E22EA7}" srcOrd="1" destOrd="0" presId="urn:microsoft.com/office/officeart/2005/8/layout/cycle1"/>
    <dgm:cxn modelId="{B124109C-B94A-46A1-A5F4-195B18A28C16}" type="presParOf" srcId="{5F254190-285F-40E7-827B-A729CDD4B372}" destId="{25554B3A-F595-4F70-B969-C89826CC32CF}" srcOrd="2" destOrd="0" presId="urn:microsoft.com/office/officeart/2005/8/layout/cycle1"/>
    <dgm:cxn modelId="{6EEF630C-4D1F-4277-8D2E-9AB9D8A34697}" type="presParOf" srcId="{5F254190-285F-40E7-827B-A729CDD4B372}" destId="{DCF8F549-19DC-479C-BE1F-AF32790BE26B}" srcOrd="3" destOrd="0" presId="urn:microsoft.com/office/officeart/2005/8/layout/cycle1"/>
    <dgm:cxn modelId="{1892EB11-7C40-4AE0-8B61-35483F61247A}" type="presParOf" srcId="{5F254190-285F-40E7-827B-A729CDD4B372}" destId="{E578EE18-966E-433A-857C-4610DC9FD03F}" srcOrd="4" destOrd="0" presId="urn:microsoft.com/office/officeart/2005/8/layout/cycle1"/>
    <dgm:cxn modelId="{7ACA7092-48F2-4562-A38E-D5F7462AAA66}" type="presParOf" srcId="{5F254190-285F-40E7-827B-A729CDD4B372}" destId="{1BE6559A-7712-4309-8A54-AEF78C0F5CD4}" srcOrd="5" destOrd="0" presId="urn:microsoft.com/office/officeart/2005/8/layout/cycle1"/>
    <dgm:cxn modelId="{EABF06A8-64F2-4719-BA5A-B0A4C09DCEBF}" type="presParOf" srcId="{5F254190-285F-40E7-827B-A729CDD4B372}" destId="{73CA4107-D742-4C78-89E5-2FF1091562A8}" srcOrd="6" destOrd="0" presId="urn:microsoft.com/office/officeart/2005/8/layout/cycle1"/>
    <dgm:cxn modelId="{BA5EF651-9B0F-4326-8A43-247805866CC9}" type="presParOf" srcId="{5F254190-285F-40E7-827B-A729CDD4B372}" destId="{6DF1F67D-BE35-40E5-99C8-C3255CAD6C00}" srcOrd="7" destOrd="0" presId="urn:microsoft.com/office/officeart/2005/8/layout/cycle1"/>
    <dgm:cxn modelId="{114AF312-FE6D-485D-9AC2-B25BCD9ABA61}" type="presParOf" srcId="{5F254190-285F-40E7-827B-A729CDD4B372}" destId="{E0CB956A-10A0-4778-9F0E-0C9CD2DFC3B9}" srcOrd="8" destOrd="0" presId="urn:microsoft.com/office/officeart/2005/8/layout/cycle1"/>
    <dgm:cxn modelId="{FCE87D52-BA3B-4AAD-A619-926E138FB25B}" type="presParOf" srcId="{5F254190-285F-40E7-827B-A729CDD4B372}" destId="{DE45C559-767D-49B3-92C7-E31CBF97D7DD}" srcOrd="9" destOrd="0" presId="urn:microsoft.com/office/officeart/2005/8/layout/cycle1"/>
    <dgm:cxn modelId="{9F584246-C1F0-479B-B523-654E9F2401C8}" type="presParOf" srcId="{5F254190-285F-40E7-827B-A729CDD4B372}" destId="{CB312615-0689-423F-96ED-31A0730F104D}" srcOrd="10" destOrd="0" presId="urn:microsoft.com/office/officeart/2005/8/layout/cycle1"/>
    <dgm:cxn modelId="{98057B8E-AE13-4E81-9653-7002A8F84DB6}" type="presParOf" srcId="{5F254190-285F-40E7-827B-A729CDD4B372}" destId="{810026FC-14F6-453F-BC49-1026E35B498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412983-767B-434E-A25C-943C04ED779F}" type="doc">
      <dgm:prSet loTypeId="urn:microsoft.com/office/officeart/2005/8/layout/arrow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2706F82-9846-4922-88B2-55F512A0CDB1}">
      <dgm:prSet phldrT="[Text]"/>
      <dgm:spPr/>
      <dgm:t>
        <a:bodyPr/>
        <a:lstStyle/>
        <a:p>
          <a:r>
            <a:rPr lang="en-GB" dirty="0" smtClean="0"/>
            <a:t>“These are high risk projects”</a:t>
          </a:r>
        </a:p>
        <a:p>
          <a:endParaRPr lang="en-GB" dirty="0" smtClean="0"/>
        </a:p>
        <a:p>
          <a:r>
            <a:rPr lang="en-GB" dirty="0" smtClean="0"/>
            <a:t>“Might someone else have done this research before”</a:t>
          </a:r>
        </a:p>
        <a:p>
          <a:endParaRPr lang="en-GB" dirty="0" smtClean="0"/>
        </a:p>
        <a:p>
          <a:r>
            <a:rPr lang="en-GB" dirty="0" smtClean="0"/>
            <a:t>“I need to publish in journals with high rating”</a:t>
          </a:r>
          <a:endParaRPr lang="en-GB" dirty="0"/>
        </a:p>
      </dgm:t>
    </dgm:pt>
    <dgm:pt modelId="{82C795E2-6EAC-4C59-B1C5-EFFD66BD340C}" type="parTrans" cxnId="{7336DFF4-64B5-44B1-A6CA-AB79C784139C}">
      <dgm:prSet/>
      <dgm:spPr/>
      <dgm:t>
        <a:bodyPr/>
        <a:lstStyle/>
        <a:p>
          <a:endParaRPr lang="en-GB"/>
        </a:p>
      </dgm:t>
    </dgm:pt>
    <dgm:pt modelId="{49ED0BDA-72E4-41D5-BF25-DA17A79029CF}" type="sibTrans" cxnId="{7336DFF4-64B5-44B1-A6CA-AB79C784139C}">
      <dgm:prSet/>
      <dgm:spPr/>
      <dgm:t>
        <a:bodyPr/>
        <a:lstStyle/>
        <a:p>
          <a:endParaRPr lang="en-GB"/>
        </a:p>
      </dgm:t>
    </dgm:pt>
    <dgm:pt modelId="{9566D051-0B14-4728-AF70-26B134FD98CF}">
      <dgm:prSet phldrT="[Text]"/>
      <dgm:spPr/>
      <dgm:t>
        <a:bodyPr/>
        <a:lstStyle/>
        <a:p>
          <a:r>
            <a:rPr lang="en-GB" dirty="0" smtClean="0"/>
            <a:t>“Multi-disciplinary research very much encouraged and there is funding”</a:t>
          </a:r>
        </a:p>
        <a:p>
          <a:endParaRPr lang="en-GB" dirty="0" smtClean="0"/>
        </a:p>
        <a:p>
          <a:r>
            <a:rPr lang="en-GB" dirty="0" smtClean="0"/>
            <a:t>“Let’s do good research and worry about journals afterwards”</a:t>
          </a:r>
          <a:endParaRPr lang="en-GB" dirty="0"/>
        </a:p>
      </dgm:t>
    </dgm:pt>
    <dgm:pt modelId="{A0D4D851-ED37-4858-9A6C-FD849FB36F83}" type="parTrans" cxnId="{B2E82D63-55BF-432A-84D1-C9EB39086088}">
      <dgm:prSet/>
      <dgm:spPr/>
      <dgm:t>
        <a:bodyPr/>
        <a:lstStyle/>
        <a:p>
          <a:endParaRPr lang="en-GB"/>
        </a:p>
      </dgm:t>
    </dgm:pt>
    <dgm:pt modelId="{BA39733A-E90C-405F-B847-A0F8AD13ADF3}" type="sibTrans" cxnId="{B2E82D63-55BF-432A-84D1-C9EB39086088}">
      <dgm:prSet/>
      <dgm:spPr/>
      <dgm:t>
        <a:bodyPr/>
        <a:lstStyle/>
        <a:p>
          <a:endParaRPr lang="en-GB"/>
        </a:p>
      </dgm:t>
    </dgm:pt>
    <dgm:pt modelId="{0280AFCC-73BF-48BA-ADCC-1E9BFBCE5BE2}" type="pres">
      <dgm:prSet presAssocID="{E8412983-767B-434E-A25C-943C04ED77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A4CC6E-E7BE-4D23-B0C7-DDB3608BD373}" type="pres">
      <dgm:prSet presAssocID="{12706F82-9846-4922-88B2-55F512A0CDB1}" presName="arrow" presStyleLbl="node1" presStyleIdx="0" presStyleCnt="2" custRadScaleRad="97481" custRadScaleInc="-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31A70B-34E4-432A-A8A0-6FBD11CFF0C7}" type="pres">
      <dgm:prSet presAssocID="{9566D051-0B14-4728-AF70-26B134FD98C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2B3F1C-9608-4D02-A911-2203A681DB11}" type="presOf" srcId="{E8412983-767B-434E-A25C-943C04ED779F}" destId="{0280AFCC-73BF-48BA-ADCC-1E9BFBCE5BE2}" srcOrd="0" destOrd="0" presId="urn:microsoft.com/office/officeart/2005/8/layout/arrow1"/>
    <dgm:cxn modelId="{E05F5A49-634D-40D6-9F73-FFAA4EB999B1}" type="presOf" srcId="{9566D051-0B14-4728-AF70-26B134FD98CF}" destId="{0531A70B-34E4-432A-A8A0-6FBD11CFF0C7}" srcOrd="0" destOrd="0" presId="urn:microsoft.com/office/officeart/2005/8/layout/arrow1"/>
    <dgm:cxn modelId="{7336DFF4-64B5-44B1-A6CA-AB79C784139C}" srcId="{E8412983-767B-434E-A25C-943C04ED779F}" destId="{12706F82-9846-4922-88B2-55F512A0CDB1}" srcOrd="0" destOrd="0" parTransId="{82C795E2-6EAC-4C59-B1C5-EFFD66BD340C}" sibTransId="{49ED0BDA-72E4-41D5-BF25-DA17A79029CF}"/>
    <dgm:cxn modelId="{9DAA9546-C812-4881-955B-CDA0D904DADB}" type="presOf" srcId="{12706F82-9846-4922-88B2-55F512A0CDB1}" destId="{B8A4CC6E-E7BE-4D23-B0C7-DDB3608BD373}" srcOrd="0" destOrd="0" presId="urn:microsoft.com/office/officeart/2005/8/layout/arrow1"/>
    <dgm:cxn modelId="{B2E82D63-55BF-432A-84D1-C9EB39086088}" srcId="{E8412983-767B-434E-A25C-943C04ED779F}" destId="{9566D051-0B14-4728-AF70-26B134FD98CF}" srcOrd="1" destOrd="0" parTransId="{A0D4D851-ED37-4858-9A6C-FD849FB36F83}" sibTransId="{BA39733A-E90C-405F-B847-A0F8AD13ADF3}"/>
    <dgm:cxn modelId="{E6CDF51F-F5AB-43A1-B9EE-318BA5B30F58}" type="presParOf" srcId="{0280AFCC-73BF-48BA-ADCC-1E9BFBCE5BE2}" destId="{B8A4CC6E-E7BE-4D23-B0C7-DDB3608BD373}" srcOrd="0" destOrd="0" presId="urn:microsoft.com/office/officeart/2005/8/layout/arrow1"/>
    <dgm:cxn modelId="{98ADA4A2-65A8-47DC-B3C9-2E0D73AD3CB9}" type="presParOf" srcId="{0280AFCC-73BF-48BA-ADCC-1E9BFBCE5BE2}" destId="{0531A70B-34E4-432A-A8A0-6FBD11CFF0C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5936E0-878D-4F24-A10A-9AA728837A3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D2C84-917F-4D30-AE4E-80D7BBC89909}">
      <dgm:prSet phldrT="[Text]"/>
      <dgm:spPr/>
      <dgm:t>
        <a:bodyPr/>
        <a:lstStyle/>
        <a:p>
          <a:r>
            <a:rPr lang="en-GB" smtClean="0"/>
            <a:t>Can we teach everything?</a:t>
          </a:r>
          <a:endParaRPr lang="en-GB" dirty="0"/>
        </a:p>
      </dgm:t>
    </dgm:pt>
    <dgm:pt modelId="{B26CC455-49EE-492A-A8DE-89C4F40945F2}" type="parTrans" cxnId="{E29FCCE4-9A12-421C-8945-165F0F6627D0}">
      <dgm:prSet/>
      <dgm:spPr/>
      <dgm:t>
        <a:bodyPr/>
        <a:lstStyle/>
        <a:p>
          <a:endParaRPr lang="en-GB"/>
        </a:p>
      </dgm:t>
    </dgm:pt>
    <dgm:pt modelId="{BB843CD0-1A8A-405E-8AA3-A983C2BB4402}" type="sibTrans" cxnId="{E29FCCE4-9A12-421C-8945-165F0F6627D0}">
      <dgm:prSet/>
      <dgm:spPr/>
      <dgm:t>
        <a:bodyPr/>
        <a:lstStyle/>
        <a:p>
          <a:endParaRPr lang="en-GB"/>
        </a:p>
      </dgm:t>
    </dgm:pt>
    <dgm:pt modelId="{0939EBD9-6EFB-4E1A-9092-638DFB5D1B56}">
      <dgm:prSet phldrT="[Text]"/>
      <dgm:spPr/>
      <dgm:t>
        <a:bodyPr/>
        <a:lstStyle/>
        <a:p>
          <a:pPr rtl="0"/>
          <a:r>
            <a:rPr lang="en-GB" dirty="0" smtClean="0"/>
            <a:t>Ready to serve the public interest, in a business environment?</a:t>
          </a:r>
          <a:endParaRPr lang="en-GB" dirty="0"/>
        </a:p>
      </dgm:t>
    </dgm:pt>
    <dgm:pt modelId="{713D4447-EACB-49FE-8248-6FBF74ACBE17}" type="parTrans" cxnId="{34269491-206F-4C94-9406-9EE4FB86A001}">
      <dgm:prSet/>
      <dgm:spPr/>
      <dgm:t>
        <a:bodyPr/>
        <a:lstStyle/>
        <a:p>
          <a:endParaRPr lang="en-GB"/>
        </a:p>
      </dgm:t>
    </dgm:pt>
    <dgm:pt modelId="{0B2E83BC-3657-414F-8369-305C170FA9C2}" type="sibTrans" cxnId="{34269491-206F-4C94-9406-9EE4FB86A001}">
      <dgm:prSet/>
      <dgm:spPr/>
      <dgm:t>
        <a:bodyPr/>
        <a:lstStyle/>
        <a:p>
          <a:endParaRPr lang="en-GB"/>
        </a:p>
      </dgm:t>
    </dgm:pt>
    <dgm:pt modelId="{A7B674F1-3921-467B-92A3-EEAFF2D70892}" type="pres">
      <dgm:prSet presAssocID="{845936E0-878D-4F24-A10A-9AA728837A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1740B2-0BCB-4E3B-B8BD-DCD370B60BD2}" type="pres">
      <dgm:prSet presAssocID="{4F5D2C84-917F-4D30-AE4E-80D7BBC8990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7D97DD-1161-4516-B24D-54C3FA614AC8}" type="pres">
      <dgm:prSet presAssocID="{0939EBD9-6EFB-4E1A-9092-638DFB5D1B5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269491-206F-4C94-9406-9EE4FB86A001}" srcId="{845936E0-878D-4F24-A10A-9AA728837A35}" destId="{0939EBD9-6EFB-4E1A-9092-638DFB5D1B56}" srcOrd="1" destOrd="0" parTransId="{713D4447-EACB-49FE-8248-6FBF74ACBE17}" sibTransId="{0B2E83BC-3657-414F-8369-305C170FA9C2}"/>
    <dgm:cxn modelId="{3B8CFB8A-567D-49DF-8E89-6F1F66C8D9EC}" type="presOf" srcId="{845936E0-878D-4F24-A10A-9AA728837A35}" destId="{A7B674F1-3921-467B-92A3-EEAFF2D70892}" srcOrd="0" destOrd="0" presId="urn:microsoft.com/office/officeart/2005/8/layout/arrow1"/>
    <dgm:cxn modelId="{F2F1F7CC-F2C5-4919-8DF6-0435BC62BAC1}" type="presOf" srcId="{4F5D2C84-917F-4D30-AE4E-80D7BBC89909}" destId="{F01740B2-0BCB-4E3B-B8BD-DCD370B60BD2}" srcOrd="0" destOrd="0" presId="urn:microsoft.com/office/officeart/2005/8/layout/arrow1"/>
    <dgm:cxn modelId="{99E85A7F-D4B9-4CD7-9401-B25E979EBC65}" type="presOf" srcId="{0939EBD9-6EFB-4E1A-9092-638DFB5D1B56}" destId="{A77D97DD-1161-4516-B24D-54C3FA614AC8}" srcOrd="0" destOrd="0" presId="urn:microsoft.com/office/officeart/2005/8/layout/arrow1"/>
    <dgm:cxn modelId="{E29FCCE4-9A12-421C-8945-165F0F6627D0}" srcId="{845936E0-878D-4F24-A10A-9AA728837A35}" destId="{4F5D2C84-917F-4D30-AE4E-80D7BBC89909}" srcOrd="0" destOrd="0" parTransId="{B26CC455-49EE-492A-A8DE-89C4F40945F2}" sibTransId="{BB843CD0-1A8A-405E-8AA3-A983C2BB4402}"/>
    <dgm:cxn modelId="{94418E9B-7646-4F07-B6D9-5705D2080F48}" type="presParOf" srcId="{A7B674F1-3921-467B-92A3-EEAFF2D70892}" destId="{F01740B2-0BCB-4E3B-B8BD-DCD370B60BD2}" srcOrd="0" destOrd="0" presId="urn:microsoft.com/office/officeart/2005/8/layout/arrow1"/>
    <dgm:cxn modelId="{1357B83B-C123-41DF-826B-7CACB3C59B87}" type="presParOf" srcId="{A7B674F1-3921-467B-92A3-EEAFF2D70892}" destId="{A77D97DD-1161-4516-B24D-54C3FA614AC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D9F5C9-4583-4A78-96BE-81051CC9FDC7}" type="doc">
      <dgm:prSet loTypeId="urn:microsoft.com/office/officeart/2005/8/layout/arrow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38C54ED-DC11-4856-99DE-7D13C614DF29}">
      <dgm:prSet phldrT="[Text]"/>
      <dgm:spPr/>
      <dgm:t>
        <a:bodyPr/>
        <a:lstStyle/>
        <a:p>
          <a:r>
            <a:rPr lang="en-GB" dirty="0" smtClean="0"/>
            <a:t>“A graduate who can demonstrate awareness working with experts stands at advantage to one who cannot”</a:t>
          </a:r>
          <a:endParaRPr lang="en-GB" dirty="0"/>
        </a:p>
      </dgm:t>
    </dgm:pt>
    <dgm:pt modelId="{61D1BBDA-AA41-4228-B4C1-6CD219076CCB}" type="parTrans" cxnId="{21868AF9-D625-4ECC-9859-122541C3FD33}">
      <dgm:prSet/>
      <dgm:spPr/>
      <dgm:t>
        <a:bodyPr/>
        <a:lstStyle/>
        <a:p>
          <a:endParaRPr lang="en-GB"/>
        </a:p>
      </dgm:t>
    </dgm:pt>
    <dgm:pt modelId="{F8A2A069-D84C-4474-9A88-4FDBACEF6329}" type="sibTrans" cxnId="{21868AF9-D625-4ECC-9859-122541C3FD33}">
      <dgm:prSet/>
      <dgm:spPr/>
      <dgm:t>
        <a:bodyPr/>
        <a:lstStyle/>
        <a:p>
          <a:endParaRPr lang="en-GB"/>
        </a:p>
      </dgm:t>
    </dgm:pt>
    <dgm:pt modelId="{8A6BDFB0-F6E4-44DC-A05B-CC30FF3187AF}">
      <dgm:prSet phldrT="[Text]"/>
      <dgm:spPr/>
      <dgm:t>
        <a:bodyPr/>
        <a:lstStyle/>
        <a:p>
          <a:r>
            <a:rPr lang="en-GB" dirty="0" smtClean="0"/>
            <a:t>“This is a soft skill learnt through on-the-job training”</a:t>
          </a:r>
          <a:endParaRPr lang="en-GB" dirty="0"/>
        </a:p>
      </dgm:t>
    </dgm:pt>
    <dgm:pt modelId="{42C06BE0-21C3-4B99-951A-20912C3B23AA}" type="parTrans" cxnId="{350739E8-4D79-446C-94C5-DC7762081259}">
      <dgm:prSet/>
      <dgm:spPr/>
      <dgm:t>
        <a:bodyPr/>
        <a:lstStyle/>
        <a:p>
          <a:endParaRPr lang="en-GB"/>
        </a:p>
      </dgm:t>
    </dgm:pt>
    <dgm:pt modelId="{9F7D70D9-7518-4CBB-B962-48FB64520C77}" type="sibTrans" cxnId="{350739E8-4D79-446C-94C5-DC7762081259}">
      <dgm:prSet/>
      <dgm:spPr/>
      <dgm:t>
        <a:bodyPr/>
        <a:lstStyle/>
        <a:p>
          <a:endParaRPr lang="en-GB"/>
        </a:p>
      </dgm:t>
    </dgm:pt>
    <dgm:pt modelId="{4CA32094-99AB-4CC4-B276-702CBCD6BFDC}" type="pres">
      <dgm:prSet presAssocID="{D2D9F5C9-4583-4A78-96BE-81051CC9FD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9B9653-10A6-4A57-93FE-FE62A908E269}" type="pres">
      <dgm:prSet presAssocID="{8A6BDFB0-F6E4-44DC-A05B-CC30FF3187A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749CC-DE9D-4785-8F6E-94204F66F90F}" type="pres">
      <dgm:prSet presAssocID="{D38C54ED-DC11-4856-99DE-7D13C614DF2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0739E8-4D79-446C-94C5-DC7762081259}" srcId="{D2D9F5C9-4583-4A78-96BE-81051CC9FDC7}" destId="{8A6BDFB0-F6E4-44DC-A05B-CC30FF3187AF}" srcOrd="0" destOrd="0" parTransId="{42C06BE0-21C3-4B99-951A-20912C3B23AA}" sibTransId="{9F7D70D9-7518-4CBB-B962-48FB64520C77}"/>
    <dgm:cxn modelId="{21868AF9-D625-4ECC-9859-122541C3FD33}" srcId="{D2D9F5C9-4583-4A78-96BE-81051CC9FDC7}" destId="{D38C54ED-DC11-4856-99DE-7D13C614DF29}" srcOrd="1" destOrd="0" parTransId="{61D1BBDA-AA41-4228-B4C1-6CD219076CCB}" sibTransId="{F8A2A069-D84C-4474-9A88-4FDBACEF6329}"/>
    <dgm:cxn modelId="{04506805-C842-4442-9454-4269E578A8A5}" type="presOf" srcId="{D38C54ED-DC11-4856-99DE-7D13C614DF29}" destId="{A2E749CC-DE9D-4785-8F6E-94204F66F90F}" srcOrd="0" destOrd="0" presId="urn:microsoft.com/office/officeart/2005/8/layout/arrow1"/>
    <dgm:cxn modelId="{732C8E58-4A35-497D-86F6-62398F0CD90A}" type="presOf" srcId="{D2D9F5C9-4583-4A78-96BE-81051CC9FDC7}" destId="{4CA32094-99AB-4CC4-B276-702CBCD6BFDC}" srcOrd="0" destOrd="0" presId="urn:microsoft.com/office/officeart/2005/8/layout/arrow1"/>
    <dgm:cxn modelId="{0729A75F-9EBE-461C-A9D9-0407AD393A89}" type="presOf" srcId="{8A6BDFB0-F6E4-44DC-A05B-CC30FF3187AF}" destId="{969B9653-10A6-4A57-93FE-FE62A908E269}" srcOrd="0" destOrd="0" presId="urn:microsoft.com/office/officeart/2005/8/layout/arrow1"/>
    <dgm:cxn modelId="{B1047D52-2C21-4C1B-8EFB-B375844A4CFF}" type="presParOf" srcId="{4CA32094-99AB-4CC4-B276-702CBCD6BFDC}" destId="{969B9653-10A6-4A57-93FE-FE62A908E269}" srcOrd="0" destOrd="0" presId="urn:microsoft.com/office/officeart/2005/8/layout/arrow1"/>
    <dgm:cxn modelId="{1AF21E9A-75B8-403E-8B3D-B740BF6D66DA}" type="presParOf" srcId="{4CA32094-99AB-4CC4-B276-702CBCD6BFDC}" destId="{A2E749CC-DE9D-4785-8F6E-94204F66F90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412983-767B-434E-A25C-943C04ED779F}" type="doc">
      <dgm:prSet loTypeId="urn:microsoft.com/office/officeart/2005/8/layout/arrow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2706F82-9846-4922-88B2-55F512A0CDB1}">
      <dgm:prSet phldrT="[Text]"/>
      <dgm:spPr/>
      <dgm:t>
        <a:bodyPr/>
        <a:lstStyle/>
        <a:p>
          <a:r>
            <a:rPr lang="en-GB" dirty="0" smtClean="0"/>
            <a:t>“These are high risk projects”</a:t>
          </a:r>
        </a:p>
        <a:p>
          <a:endParaRPr lang="en-GB" dirty="0" smtClean="0"/>
        </a:p>
        <a:p>
          <a:r>
            <a:rPr lang="en-GB" dirty="0" smtClean="0"/>
            <a:t>“Might someone else have done this research before”</a:t>
          </a:r>
        </a:p>
        <a:p>
          <a:endParaRPr lang="en-GB" dirty="0" smtClean="0"/>
        </a:p>
        <a:p>
          <a:r>
            <a:rPr lang="en-GB" dirty="0" smtClean="0"/>
            <a:t>“I need to publish in journals with high rating”</a:t>
          </a:r>
          <a:endParaRPr lang="en-GB" dirty="0"/>
        </a:p>
      </dgm:t>
    </dgm:pt>
    <dgm:pt modelId="{82C795E2-6EAC-4C59-B1C5-EFFD66BD340C}" type="parTrans" cxnId="{7336DFF4-64B5-44B1-A6CA-AB79C784139C}">
      <dgm:prSet/>
      <dgm:spPr/>
      <dgm:t>
        <a:bodyPr/>
        <a:lstStyle/>
        <a:p>
          <a:endParaRPr lang="en-GB"/>
        </a:p>
      </dgm:t>
    </dgm:pt>
    <dgm:pt modelId="{49ED0BDA-72E4-41D5-BF25-DA17A79029CF}" type="sibTrans" cxnId="{7336DFF4-64B5-44B1-A6CA-AB79C784139C}">
      <dgm:prSet/>
      <dgm:spPr/>
      <dgm:t>
        <a:bodyPr/>
        <a:lstStyle/>
        <a:p>
          <a:endParaRPr lang="en-GB"/>
        </a:p>
      </dgm:t>
    </dgm:pt>
    <dgm:pt modelId="{9566D051-0B14-4728-AF70-26B134FD98CF}">
      <dgm:prSet phldrT="[Text]"/>
      <dgm:spPr/>
      <dgm:t>
        <a:bodyPr/>
        <a:lstStyle/>
        <a:p>
          <a:r>
            <a:rPr lang="en-GB" dirty="0" smtClean="0"/>
            <a:t>“Multi-disciplinary research very much encouraged and there is funding”</a:t>
          </a:r>
        </a:p>
        <a:p>
          <a:endParaRPr lang="en-GB" dirty="0" smtClean="0"/>
        </a:p>
        <a:p>
          <a:r>
            <a:rPr lang="en-GB" dirty="0" smtClean="0"/>
            <a:t>“Let’s do good research and worry about journals afterwards”</a:t>
          </a:r>
          <a:endParaRPr lang="en-GB" dirty="0"/>
        </a:p>
      </dgm:t>
    </dgm:pt>
    <dgm:pt modelId="{A0D4D851-ED37-4858-9A6C-FD849FB36F83}" type="parTrans" cxnId="{B2E82D63-55BF-432A-84D1-C9EB39086088}">
      <dgm:prSet/>
      <dgm:spPr/>
      <dgm:t>
        <a:bodyPr/>
        <a:lstStyle/>
        <a:p>
          <a:endParaRPr lang="en-GB"/>
        </a:p>
      </dgm:t>
    </dgm:pt>
    <dgm:pt modelId="{BA39733A-E90C-405F-B847-A0F8AD13ADF3}" type="sibTrans" cxnId="{B2E82D63-55BF-432A-84D1-C9EB39086088}">
      <dgm:prSet/>
      <dgm:spPr/>
      <dgm:t>
        <a:bodyPr/>
        <a:lstStyle/>
        <a:p>
          <a:endParaRPr lang="en-GB"/>
        </a:p>
      </dgm:t>
    </dgm:pt>
    <dgm:pt modelId="{0280AFCC-73BF-48BA-ADCC-1E9BFBCE5BE2}" type="pres">
      <dgm:prSet presAssocID="{E8412983-767B-434E-A25C-943C04ED77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A4CC6E-E7BE-4D23-B0C7-DDB3608BD373}" type="pres">
      <dgm:prSet presAssocID="{12706F82-9846-4922-88B2-55F512A0CDB1}" presName="arrow" presStyleLbl="node1" presStyleIdx="0" presStyleCnt="2" custRadScaleRad="97481" custRadScaleInc="-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31A70B-34E4-432A-A8A0-6FBD11CFF0C7}" type="pres">
      <dgm:prSet presAssocID="{9566D051-0B14-4728-AF70-26B134FD98C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EC209B-21C4-4345-ABC1-84BFFFA31E53}" type="presOf" srcId="{12706F82-9846-4922-88B2-55F512A0CDB1}" destId="{B8A4CC6E-E7BE-4D23-B0C7-DDB3608BD373}" srcOrd="0" destOrd="0" presId="urn:microsoft.com/office/officeart/2005/8/layout/arrow1"/>
    <dgm:cxn modelId="{39C8472B-3848-40F3-A923-0174C0416A7D}" type="presOf" srcId="{E8412983-767B-434E-A25C-943C04ED779F}" destId="{0280AFCC-73BF-48BA-ADCC-1E9BFBCE5BE2}" srcOrd="0" destOrd="0" presId="urn:microsoft.com/office/officeart/2005/8/layout/arrow1"/>
    <dgm:cxn modelId="{7336DFF4-64B5-44B1-A6CA-AB79C784139C}" srcId="{E8412983-767B-434E-A25C-943C04ED779F}" destId="{12706F82-9846-4922-88B2-55F512A0CDB1}" srcOrd="0" destOrd="0" parTransId="{82C795E2-6EAC-4C59-B1C5-EFFD66BD340C}" sibTransId="{49ED0BDA-72E4-41D5-BF25-DA17A79029CF}"/>
    <dgm:cxn modelId="{B2E82D63-55BF-432A-84D1-C9EB39086088}" srcId="{E8412983-767B-434E-A25C-943C04ED779F}" destId="{9566D051-0B14-4728-AF70-26B134FD98CF}" srcOrd="1" destOrd="0" parTransId="{A0D4D851-ED37-4858-9A6C-FD849FB36F83}" sibTransId="{BA39733A-E90C-405F-B847-A0F8AD13ADF3}"/>
    <dgm:cxn modelId="{8F133FED-1AE6-4F26-B1DA-558A0E4658D9}" type="presOf" srcId="{9566D051-0B14-4728-AF70-26B134FD98CF}" destId="{0531A70B-34E4-432A-A8A0-6FBD11CFF0C7}" srcOrd="0" destOrd="0" presId="urn:microsoft.com/office/officeart/2005/8/layout/arrow1"/>
    <dgm:cxn modelId="{01A9D99A-9E38-41B3-87C9-12C25564BE06}" type="presParOf" srcId="{0280AFCC-73BF-48BA-ADCC-1E9BFBCE5BE2}" destId="{B8A4CC6E-E7BE-4D23-B0C7-DDB3608BD373}" srcOrd="0" destOrd="0" presId="urn:microsoft.com/office/officeart/2005/8/layout/arrow1"/>
    <dgm:cxn modelId="{0F90D95D-5E76-4D52-A42A-1BDC253D56F0}" type="presParOf" srcId="{0280AFCC-73BF-48BA-ADCC-1E9BFBCE5BE2}" destId="{0531A70B-34E4-432A-A8A0-6FBD11CFF0C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5936E0-878D-4F24-A10A-9AA728837A3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D2C84-917F-4D30-AE4E-80D7BBC89909}">
      <dgm:prSet phldrT="[Text]"/>
      <dgm:spPr/>
      <dgm:t>
        <a:bodyPr/>
        <a:lstStyle/>
        <a:p>
          <a:r>
            <a:rPr lang="en-GB" dirty="0" smtClean="0"/>
            <a:t>Ready to serve the public interest, in a business environment?</a:t>
          </a:r>
          <a:endParaRPr lang="en-GB" dirty="0"/>
        </a:p>
      </dgm:t>
    </dgm:pt>
    <dgm:pt modelId="{B26CC455-49EE-492A-A8DE-89C4F40945F2}" type="parTrans" cxnId="{E29FCCE4-9A12-421C-8945-165F0F6627D0}">
      <dgm:prSet/>
      <dgm:spPr/>
      <dgm:t>
        <a:bodyPr/>
        <a:lstStyle/>
        <a:p>
          <a:endParaRPr lang="en-GB"/>
        </a:p>
      </dgm:t>
    </dgm:pt>
    <dgm:pt modelId="{BB843CD0-1A8A-405E-8AA3-A983C2BB4402}" type="sibTrans" cxnId="{E29FCCE4-9A12-421C-8945-165F0F6627D0}">
      <dgm:prSet/>
      <dgm:spPr/>
      <dgm:t>
        <a:bodyPr/>
        <a:lstStyle/>
        <a:p>
          <a:endParaRPr lang="en-GB"/>
        </a:p>
      </dgm:t>
    </dgm:pt>
    <dgm:pt modelId="{D6CF8900-FFB0-47FB-87A4-E2912666837C}">
      <dgm:prSet phldrT="[Text]"/>
      <dgm:spPr/>
      <dgm:t>
        <a:bodyPr/>
        <a:lstStyle/>
        <a:p>
          <a:r>
            <a:rPr lang="en-GB" dirty="0" smtClean="0"/>
            <a:t>Can we teach everything?</a:t>
          </a:r>
          <a:endParaRPr lang="en-GB" dirty="0"/>
        </a:p>
      </dgm:t>
    </dgm:pt>
    <dgm:pt modelId="{4B91452B-7A64-44E3-B93E-DE8BD9332717}" type="parTrans" cxnId="{7741BFE3-ECA0-47F8-9D23-2327C593AE23}">
      <dgm:prSet/>
      <dgm:spPr/>
      <dgm:t>
        <a:bodyPr/>
        <a:lstStyle/>
        <a:p>
          <a:endParaRPr lang="en-GB"/>
        </a:p>
      </dgm:t>
    </dgm:pt>
    <dgm:pt modelId="{CD267FF6-2CA8-4B09-884F-01B7BDB54F28}" type="sibTrans" cxnId="{7741BFE3-ECA0-47F8-9D23-2327C593AE23}">
      <dgm:prSet/>
      <dgm:spPr/>
      <dgm:t>
        <a:bodyPr/>
        <a:lstStyle/>
        <a:p>
          <a:endParaRPr lang="en-GB"/>
        </a:p>
      </dgm:t>
    </dgm:pt>
    <dgm:pt modelId="{A7B674F1-3921-467B-92A3-EEAFF2D70892}" type="pres">
      <dgm:prSet presAssocID="{845936E0-878D-4F24-A10A-9AA728837A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7A6610-2DA5-4A04-9DF2-79C3BF712CFC}" type="pres">
      <dgm:prSet presAssocID="{D6CF8900-FFB0-47FB-87A4-E2912666837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1740B2-0BCB-4E3B-B8BD-DCD370B60BD2}" type="pres">
      <dgm:prSet presAssocID="{4F5D2C84-917F-4D30-AE4E-80D7BBC8990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41BFE3-ECA0-47F8-9D23-2327C593AE23}" srcId="{845936E0-878D-4F24-A10A-9AA728837A35}" destId="{D6CF8900-FFB0-47FB-87A4-E2912666837C}" srcOrd="0" destOrd="0" parTransId="{4B91452B-7A64-44E3-B93E-DE8BD9332717}" sibTransId="{CD267FF6-2CA8-4B09-884F-01B7BDB54F28}"/>
    <dgm:cxn modelId="{CBDA7D66-07DE-41EE-8314-D228868FA3F4}" type="presOf" srcId="{D6CF8900-FFB0-47FB-87A4-E2912666837C}" destId="{3F7A6610-2DA5-4A04-9DF2-79C3BF712CFC}" srcOrd="0" destOrd="0" presId="urn:microsoft.com/office/officeart/2005/8/layout/arrow1"/>
    <dgm:cxn modelId="{37CD8AFD-F190-48F8-9F60-9948E81AD360}" type="presOf" srcId="{845936E0-878D-4F24-A10A-9AA728837A35}" destId="{A7B674F1-3921-467B-92A3-EEAFF2D70892}" srcOrd="0" destOrd="0" presId="urn:microsoft.com/office/officeart/2005/8/layout/arrow1"/>
    <dgm:cxn modelId="{22388800-21E8-4EAD-B2E8-099B9DBF971A}" type="presOf" srcId="{4F5D2C84-917F-4D30-AE4E-80D7BBC89909}" destId="{F01740B2-0BCB-4E3B-B8BD-DCD370B60BD2}" srcOrd="0" destOrd="0" presId="urn:microsoft.com/office/officeart/2005/8/layout/arrow1"/>
    <dgm:cxn modelId="{E29FCCE4-9A12-421C-8945-165F0F6627D0}" srcId="{845936E0-878D-4F24-A10A-9AA728837A35}" destId="{4F5D2C84-917F-4D30-AE4E-80D7BBC89909}" srcOrd="1" destOrd="0" parTransId="{B26CC455-49EE-492A-A8DE-89C4F40945F2}" sibTransId="{BB843CD0-1A8A-405E-8AA3-A983C2BB4402}"/>
    <dgm:cxn modelId="{7B4D9056-3554-4D38-8DA4-9F40C7A7FC77}" type="presParOf" srcId="{A7B674F1-3921-467B-92A3-EEAFF2D70892}" destId="{3F7A6610-2DA5-4A04-9DF2-79C3BF712CFC}" srcOrd="0" destOrd="0" presId="urn:microsoft.com/office/officeart/2005/8/layout/arrow1"/>
    <dgm:cxn modelId="{8046C43B-5C0E-4CDC-A7E6-182ADE7262AF}" type="presParOf" srcId="{A7B674F1-3921-467B-92A3-EEAFF2D70892}" destId="{F01740B2-0BCB-4E3B-B8BD-DCD370B60BD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7C444-310D-4C28-9C14-C9DF40961678}">
      <dsp:nvSpPr>
        <dsp:cNvPr id="0" name=""/>
        <dsp:cNvSpPr/>
      </dsp:nvSpPr>
      <dsp:spPr>
        <a:xfrm>
          <a:off x="778378" y="699428"/>
          <a:ext cx="2844498" cy="98785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45A3D-2700-4574-BC08-E3D3E3591084}">
      <dsp:nvSpPr>
        <dsp:cNvPr id="0" name=""/>
        <dsp:cNvSpPr/>
      </dsp:nvSpPr>
      <dsp:spPr>
        <a:xfrm>
          <a:off x="1929407" y="3118354"/>
          <a:ext cx="551259" cy="352806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D1AE69-A050-468E-87D4-D3A470E033AA}">
      <dsp:nvSpPr>
        <dsp:cNvPr id="0" name=""/>
        <dsp:cNvSpPr/>
      </dsp:nvSpPr>
      <dsp:spPr>
        <a:xfrm>
          <a:off x="882014" y="3400599"/>
          <a:ext cx="2646045" cy="66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Actuarial Output</a:t>
          </a:r>
          <a:endParaRPr lang="en-GB" sz="2400" kern="1200" dirty="0"/>
        </a:p>
      </dsp:txBody>
      <dsp:txXfrm>
        <a:off x="882014" y="3400599"/>
        <a:ext cx="2646045" cy="661511"/>
      </dsp:txXfrm>
    </dsp:sp>
    <dsp:sp modelId="{923F9273-CFB7-44B7-BEB6-D08686EC127F}">
      <dsp:nvSpPr>
        <dsp:cNvPr id="0" name=""/>
        <dsp:cNvSpPr/>
      </dsp:nvSpPr>
      <dsp:spPr>
        <a:xfrm>
          <a:off x="1812540" y="1763579"/>
          <a:ext cx="992266" cy="9922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Model</a:t>
          </a:r>
          <a:endParaRPr lang="en-GB" sz="1200" kern="1200" dirty="0"/>
        </a:p>
      </dsp:txBody>
      <dsp:txXfrm>
        <a:off x="1957854" y="1908893"/>
        <a:ext cx="701638" cy="701638"/>
      </dsp:txXfrm>
    </dsp:sp>
    <dsp:sp modelId="{3C69777E-F502-483C-885A-ECB75FC9DC4D}">
      <dsp:nvSpPr>
        <dsp:cNvPr id="0" name=""/>
        <dsp:cNvSpPr/>
      </dsp:nvSpPr>
      <dsp:spPr>
        <a:xfrm>
          <a:off x="1102518" y="1019158"/>
          <a:ext cx="992266" cy="992266"/>
        </a:xfrm>
        <a:prstGeom prst="ellipse">
          <a:avLst/>
        </a:prstGeom>
        <a:gradFill rotWithShape="0">
          <a:gsLst>
            <a:gs pos="0">
              <a:schemeClr val="accent4">
                <a:hueOff val="-698893"/>
                <a:satOff val="17128"/>
                <a:lumOff val="-5097"/>
                <a:alphaOff val="0"/>
                <a:shade val="51000"/>
                <a:satMod val="130000"/>
              </a:schemeClr>
            </a:gs>
            <a:gs pos="80000">
              <a:schemeClr val="accent4">
                <a:hueOff val="-698893"/>
                <a:satOff val="17128"/>
                <a:lumOff val="-5097"/>
                <a:alphaOff val="0"/>
                <a:shade val="93000"/>
                <a:satMod val="130000"/>
              </a:schemeClr>
            </a:gs>
            <a:gs pos="100000">
              <a:schemeClr val="accent4">
                <a:hueOff val="-698893"/>
                <a:satOff val="17128"/>
                <a:lumOff val="-50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Judgment</a:t>
          </a:r>
          <a:endParaRPr lang="en-GB" sz="1200" kern="1200" dirty="0"/>
        </a:p>
      </dsp:txBody>
      <dsp:txXfrm>
        <a:off x="1247832" y="1164472"/>
        <a:ext cx="701638" cy="701638"/>
      </dsp:txXfrm>
    </dsp:sp>
    <dsp:sp modelId="{1DE7F597-5364-4957-B098-E98BDFB9E489}">
      <dsp:nvSpPr>
        <dsp:cNvPr id="0" name=""/>
        <dsp:cNvSpPr/>
      </dsp:nvSpPr>
      <dsp:spPr>
        <a:xfrm>
          <a:off x="2116836" y="779250"/>
          <a:ext cx="992266" cy="992266"/>
        </a:xfrm>
        <a:prstGeom prst="ellipse">
          <a:avLst/>
        </a:prstGeom>
        <a:gradFill rotWithShape="0">
          <a:gsLst>
            <a:gs pos="0">
              <a:schemeClr val="accent4">
                <a:hueOff val="-1397787"/>
                <a:satOff val="34256"/>
                <a:lumOff val="-10194"/>
                <a:alphaOff val="0"/>
                <a:shade val="51000"/>
                <a:satMod val="130000"/>
              </a:schemeClr>
            </a:gs>
            <a:gs pos="80000">
              <a:schemeClr val="accent4">
                <a:hueOff val="-1397787"/>
                <a:satOff val="34256"/>
                <a:lumOff val="-10194"/>
                <a:alphaOff val="0"/>
                <a:shade val="93000"/>
                <a:satMod val="130000"/>
              </a:schemeClr>
            </a:gs>
            <a:gs pos="100000">
              <a:schemeClr val="accent4">
                <a:hueOff val="-1397787"/>
                <a:satOff val="34256"/>
                <a:lumOff val="-101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Data</a:t>
          </a:r>
          <a:endParaRPr lang="en-GB" sz="1200" kern="1200" dirty="0"/>
        </a:p>
      </dsp:txBody>
      <dsp:txXfrm>
        <a:off x="2262150" y="924564"/>
        <a:ext cx="701638" cy="701638"/>
      </dsp:txXfrm>
    </dsp:sp>
    <dsp:sp modelId="{9AF43486-C6CD-45E7-9769-9185E28BE8F4}">
      <dsp:nvSpPr>
        <dsp:cNvPr id="0" name=""/>
        <dsp:cNvSpPr/>
      </dsp:nvSpPr>
      <dsp:spPr>
        <a:xfrm>
          <a:off x="661511" y="578151"/>
          <a:ext cx="3087052" cy="24696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6547-DA86-43D6-9DC5-4F94600A3F80}">
      <dsp:nvSpPr>
        <dsp:cNvPr id="0" name=""/>
        <dsp:cNvSpPr/>
      </dsp:nvSpPr>
      <dsp:spPr>
        <a:xfrm rot="16200000">
          <a:off x="119" y="124453"/>
          <a:ext cx="1371093" cy="1371093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“This is a soft skill learnt through on-the-job training”</a:t>
          </a:r>
          <a:endParaRPr lang="en-GB" sz="700" kern="1200" dirty="0"/>
        </a:p>
      </dsp:txBody>
      <dsp:txXfrm rot="5400000">
        <a:off x="240061" y="467225"/>
        <a:ext cx="1131152" cy="685547"/>
      </dsp:txXfrm>
    </dsp:sp>
    <dsp:sp modelId="{A2E749CC-DE9D-4785-8F6E-94204F66F90F}">
      <dsp:nvSpPr>
        <dsp:cNvPr id="0" name=""/>
        <dsp:cNvSpPr/>
      </dsp:nvSpPr>
      <dsp:spPr>
        <a:xfrm rot="5400000">
          <a:off x="1508786" y="124453"/>
          <a:ext cx="1371093" cy="1371093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“A graduate who can demonstrate awareness working with experts stands at advantage to one who cannot”</a:t>
          </a:r>
          <a:endParaRPr lang="en-GB" sz="700" kern="1200" dirty="0"/>
        </a:p>
      </dsp:txBody>
      <dsp:txXfrm rot="-5400000">
        <a:off x="1508787" y="467226"/>
        <a:ext cx="1131152" cy="685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67132-0AEA-4A31-A0FF-B3ABCD9FFAEC}">
      <dsp:nvSpPr>
        <dsp:cNvPr id="0" name=""/>
        <dsp:cNvSpPr/>
      </dsp:nvSpPr>
      <dsp:spPr>
        <a:xfrm>
          <a:off x="673655" y="0"/>
          <a:ext cx="7634763" cy="46402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69855-08B9-4B0D-84BB-3F16C82F756E}">
      <dsp:nvSpPr>
        <dsp:cNvPr id="0" name=""/>
        <dsp:cNvSpPr/>
      </dsp:nvSpPr>
      <dsp:spPr>
        <a:xfrm>
          <a:off x="304373" y="1392078"/>
          <a:ext cx="2694622" cy="18561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Materially Biased Judgments</a:t>
          </a:r>
          <a:endParaRPr lang="en-GB" sz="3500" kern="1200" dirty="0"/>
        </a:p>
      </dsp:txBody>
      <dsp:txXfrm>
        <a:off x="394981" y="1482686"/>
        <a:ext cx="2513406" cy="1674888"/>
      </dsp:txXfrm>
    </dsp:sp>
    <dsp:sp modelId="{D8E6AA34-A233-4C04-9717-DD5E1BE17908}">
      <dsp:nvSpPr>
        <dsp:cNvPr id="0" name=""/>
        <dsp:cNvSpPr/>
      </dsp:nvSpPr>
      <dsp:spPr>
        <a:xfrm>
          <a:off x="3143726" y="1392078"/>
          <a:ext cx="2694622" cy="1856104"/>
        </a:xfrm>
        <a:prstGeom prst="roundRect">
          <a:avLst/>
        </a:prstGeom>
        <a:solidFill>
          <a:schemeClr val="accent2">
            <a:hueOff val="-93028"/>
            <a:satOff val="-2435"/>
            <a:lumOff val="239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Unreliable Numbers</a:t>
          </a:r>
          <a:endParaRPr lang="en-GB" sz="3500" kern="1200" dirty="0"/>
        </a:p>
      </dsp:txBody>
      <dsp:txXfrm>
        <a:off x="3234334" y="1482686"/>
        <a:ext cx="2513406" cy="1674888"/>
      </dsp:txXfrm>
    </dsp:sp>
    <dsp:sp modelId="{BFD8A33B-B173-4F45-BE09-BE01B25791CC}">
      <dsp:nvSpPr>
        <dsp:cNvPr id="0" name=""/>
        <dsp:cNvSpPr/>
      </dsp:nvSpPr>
      <dsp:spPr>
        <a:xfrm>
          <a:off x="5983079" y="1392078"/>
          <a:ext cx="2694622" cy="1856104"/>
        </a:xfrm>
        <a:prstGeom prst="roundRect">
          <a:avLst/>
        </a:prstGeom>
        <a:solidFill>
          <a:schemeClr val="accent2">
            <a:hueOff val="-186056"/>
            <a:satOff val="-4870"/>
            <a:lumOff val="47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Wrong Business Decisions</a:t>
          </a:r>
          <a:endParaRPr lang="en-GB" sz="3500" kern="1200" dirty="0"/>
        </a:p>
      </dsp:txBody>
      <dsp:txXfrm>
        <a:off x="6073687" y="1482686"/>
        <a:ext cx="2513406" cy="1674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B0D55-3F71-428D-A779-1191B40D9C8A}">
      <dsp:nvSpPr>
        <dsp:cNvPr id="0" name=""/>
        <dsp:cNvSpPr/>
      </dsp:nvSpPr>
      <dsp:spPr>
        <a:xfrm>
          <a:off x="778914" y="54"/>
          <a:ext cx="2320076" cy="1392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Small </a:t>
          </a:r>
          <a:r>
            <a:rPr lang="en-GB" sz="2400" kern="1200" smtClean="0"/>
            <a:t>Sample Bias</a:t>
          </a:r>
          <a:endParaRPr lang="en-GB" sz="2400" kern="1200" dirty="0"/>
        </a:p>
      </dsp:txBody>
      <dsp:txXfrm>
        <a:off x="778914" y="54"/>
        <a:ext cx="2320076" cy="1392046"/>
      </dsp:txXfrm>
    </dsp:sp>
    <dsp:sp modelId="{2096E2E6-DED4-4521-B476-749942E59BDA}">
      <dsp:nvSpPr>
        <dsp:cNvPr id="0" name=""/>
        <dsp:cNvSpPr/>
      </dsp:nvSpPr>
      <dsp:spPr>
        <a:xfrm>
          <a:off x="3330999" y="54"/>
          <a:ext cx="2320076" cy="13920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Anchoring</a:t>
          </a:r>
          <a:endParaRPr lang="en-GB" sz="2400" kern="1200" dirty="0"/>
        </a:p>
      </dsp:txBody>
      <dsp:txXfrm>
        <a:off x="3330999" y="54"/>
        <a:ext cx="2320076" cy="1392046"/>
      </dsp:txXfrm>
    </dsp:sp>
    <dsp:sp modelId="{FC9B4A6C-5361-45FF-8B2B-A751CC266A49}">
      <dsp:nvSpPr>
        <dsp:cNvPr id="0" name=""/>
        <dsp:cNvSpPr/>
      </dsp:nvSpPr>
      <dsp:spPr>
        <a:xfrm>
          <a:off x="5883083" y="54"/>
          <a:ext cx="2320076" cy="13920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Overconfidence</a:t>
          </a:r>
          <a:endParaRPr lang="en-GB" sz="2400" kern="1200" dirty="0"/>
        </a:p>
      </dsp:txBody>
      <dsp:txXfrm>
        <a:off x="5883083" y="54"/>
        <a:ext cx="2320076" cy="1392046"/>
      </dsp:txXfrm>
    </dsp:sp>
    <dsp:sp modelId="{AAE04368-F3D1-439E-8CC8-1E30554EA80C}">
      <dsp:nvSpPr>
        <dsp:cNvPr id="0" name=""/>
        <dsp:cNvSpPr/>
      </dsp:nvSpPr>
      <dsp:spPr>
        <a:xfrm>
          <a:off x="778914" y="1624107"/>
          <a:ext cx="2320076" cy="13920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Deliberate Bias</a:t>
          </a:r>
          <a:endParaRPr lang="en-GB" sz="2400" kern="1200" dirty="0"/>
        </a:p>
      </dsp:txBody>
      <dsp:txXfrm>
        <a:off x="778914" y="1624107"/>
        <a:ext cx="2320076" cy="1392046"/>
      </dsp:txXfrm>
    </dsp:sp>
    <dsp:sp modelId="{CF2D9D0E-7572-4825-8FC5-27BE540A9C08}">
      <dsp:nvSpPr>
        <dsp:cNvPr id="0" name=""/>
        <dsp:cNvSpPr/>
      </dsp:nvSpPr>
      <dsp:spPr>
        <a:xfrm>
          <a:off x="3330999" y="1624107"/>
          <a:ext cx="2320076" cy="13920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Availability</a:t>
          </a:r>
          <a:endParaRPr lang="en-GB" sz="2400" kern="1200" dirty="0"/>
        </a:p>
      </dsp:txBody>
      <dsp:txXfrm>
        <a:off x="3330999" y="1624107"/>
        <a:ext cx="2320076" cy="1392046"/>
      </dsp:txXfrm>
    </dsp:sp>
    <dsp:sp modelId="{0F209616-A986-44BF-B1AF-9173EEABC300}">
      <dsp:nvSpPr>
        <dsp:cNvPr id="0" name=""/>
        <dsp:cNvSpPr/>
      </dsp:nvSpPr>
      <dsp:spPr>
        <a:xfrm>
          <a:off x="5883083" y="1624107"/>
          <a:ext cx="2320076" cy="1392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Answering Easier Question</a:t>
          </a:r>
          <a:endParaRPr lang="en-GB" sz="2400" kern="1200"/>
        </a:p>
      </dsp:txBody>
      <dsp:txXfrm>
        <a:off x="5883083" y="1624107"/>
        <a:ext cx="2320076" cy="1392046"/>
      </dsp:txXfrm>
    </dsp:sp>
    <dsp:sp modelId="{9297DE60-026A-4C5E-9F72-D463A75E39F6}">
      <dsp:nvSpPr>
        <dsp:cNvPr id="0" name=""/>
        <dsp:cNvSpPr/>
      </dsp:nvSpPr>
      <dsp:spPr>
        <a:xfrm>
          <a:off x="3330999" y="3248161"/>
          <a:ext cx="2320076" cy="13920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Framing</a:t>
          </a:r>
          <a:endParaRPr lang="en-GB" sz="2400" kern="1200"/>
        </a:p>
      </dsp:txBody>
      <dsp:txXfrm>
        <a:off x="3330999" y="3248161"/>
        <a:ext cx="2320076" cy="1392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0052-A994-4052-B281-F972F8E22EA7}">
      <dsp:nvSpPr>
        <dsp:cNvPr id="0" name=""/>
        <dsp:cNvSpPr/>
      </dsp:nvSpPr>
      <dsp:spPr>
        <a:xfrm>
          <a:off x="5064432" y="104261"/>
          <a:ext cx="1642474" cy="164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Form reasonable hypotheses</a:t>
          </a:r>
          <a:endParaRPr lang="en-GB" sz="2200" kern="1200" dirty="0"/>
        </a:p>
      </dsp:txBody>
      <dsp:txXfrm>
        <a:off x="5064432" y="104261"/>
        <a:ext cx="1642474" cy="1642474"/>
      </dsp:txXfrm>
    </dsp:sp>
    <dsp:sp modelId="{25554B3A-F595-4F70-B969-C89826CC32CF}">
      <dsp:nvSpPr>
        <dsp:cNvPr id="0" name=""/>
        <dsp:cNvSpPr/>
      </dsp:nvSpPr>
      <dsp:spPr>
        <a:xfrm>
          <a:off x="2171757" y="850"/>
          <a:ext cx="4638560" cy="4638560"/>
        </a:xfrm>
        <a:prstGeom prst="circularArrow">
          <a:avLst>
            <a:gd name="adj1" fmla="val 6905"/>
            <a:gd name="adj2" fmla="val 465568"/>
            <a:gd name="adj3" fmla="val 548507"/>
            <a:gd name="adj4" fmla="val 20585925"/>
            <a:gd name="adj5" fmla="val 805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8EE18-966E-433A-857C-4610DC9FD03F}">
      <dsp:nvSpPr>
        <dsp:cNvPr id="0" name=""/>
        <dsp:cNvSpPr/>
      </dsp:nvSpPr>
      <dsp:spPr>
        <a:xfrm>
          <a:off x="5064432" y="2893526"/>
          <a:ext cx="1642474" cy="164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Design experiments to test hypotheses</a:t>
          </a:r>
          <a:endParaRPr lang="en-GB" sz="2200" kern="1200" dirty="0"/>
        </a:p>
      </dsp:txBody>
      <dsp:txXfrm>
        <a:off x="5064432" y="2893526"/>
        <a:ext cx="1642474" cy="1642474"/>
      </dsp:txXfrm>
    </dsp:sp>
    <dsp:sp modelId="{1BE6559A-7712-4309-8A54-AEF78C0F5CD4}">
      <dsp:nvSpPr>
        <dsp:cNvPr id="0" name=""/>
        <dsp:cNvSpPr/>
      </dsp:nvSpPr>
      <dsp:spPr>
        <a:xfrm>
          <a:off x="2171757" y="850"/>
          <a:ext cx="4638560" cy="4638560"/>
        </a:xfrm>
        <a:prstGeom prst="circularArrow">
          <a:avLst>
            <a:gd name="adj1" fmla="val 6905"/>
            <a:gd name="adj2" fmla="val 465568"/>
            <a:gd name="adj3" fmla="val 5948507"/>
            <a:gd name="adj4" fmla="val 4385925"/>
            <a:gd name="adj5" fmla="val 8056"/>
          </a:avLst>
        </a:prstGeom>
        <a:solidFill>
          <a:schemeClr val="accent3">
            <a:hueOff val="-206535"/>
            <a:satOff val="-4782"/>
            <a:lumOff val="-66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1F67D-BE35-40E5-99C8-C3255CAD6C00}">
      <dsp:nvSpPr>
        <dsp:cNvPr id="0" name=""/>
        <dsp:cNvSpPr/>
      </dsp:nvSpPr>
      <dsp:spPr>
        <a:xfrm>
          <a:off x="2275168" y="2893526"/>
          <a:ext cx="1642474" cy="164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Implement experiments</a:t>
          </a:r>
          <a:endParaRPr lang="en-GB" sz="2200" kern="1200" dirty="0"/>
        </a:p>
      </dsp:txBody>
      <dsp:txXfrm>
        <a:off x="2275168" y="2893526"/>
        <a:ext cx="1642474" cy="1642474"/>
      </dsp:txXfrm>
    </dsp:sp>
    <dsp:sp modelId="{E0CB956A-10A0-4778-9F0E-0C9CD2DFC3B9}">
      <dsp:nvSpPr>
        <dsp:cNvPr id="0" name=""/>
        <dsp:cNvSpPr/>
      </dsp:nvSpPr>
      <dsp:spPr>
        <a:xfrm>
          <a:off x="2171757" y="850"/>
          <a:ext cx="4638560" cy="4638560"/>
        </a:xfrm>
        <a:prstGeom prst="circularArrow">
          <a:avLst>
            <a:gd name="adj1" fmla="val 6905"/>
            <a:gd name="adj2" fmla="val 465568"/>
            <a:gd name="adj3" fmla="val 11348507"/>
            <a:gd name="adj4" fmla="val 9785925"/>
            <a:gd name="adj5" fmla="val 8056"/>
          </a:avLst>
        </a:prstGeom>
        <a:solidFill>
          <a:schemeClr val="accent3">
            <a:hueOff val="-413071"/>
            <a:satOff val="-9563"/>
            <a:lumOff val="-1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12615-0689-423F-96ED-31A0730F104D}">
      <dsp:nvSpPr>
        <dsp:cNvPr id="0" name=""/>
        <dsp:cNvSpPr/>
      </dsp:nvSpPr>
      <dsp:spPr>
        <a:xfrm>
          <a:off x="2275168" y="104261"/>
          <a:ext cx="1642474" cy="164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Reasonable conclusions join body of knowledge</a:t>
          </a:r>
          <a:endParaRPr lang="en-GB" sz="2200" kern="1200" dirty="0"/>
        </a:p>
      </dsp:txBody>
      <dsp:txXfrm>
        <a:off x="2275168" y="104261"/>
        <a:ext cx="1642474" cy="1642474"/>
      </dsp:txXfrm>
    </dsp:sp>
    <dsp:sp modelId="{810026FC-14F6-453F-BC49-1026E35B4984}">
      <dsp:nvSpPr>
        <dsp:cNvPr id="0" name=""/>
        <dsp:cNvSpPr/>
      </dsp:nvSpPr>
      <dsp:spPr>
        <a:xfrm>
          <a:off x="2171757" y="850"/>
          <a:ext cx="4638560" cy="4638560"/>
        </a:xfrm>
        <a:prstGeom prst="circularArrow">
          <a:avLst>
            <a:gd name="adj1" fmla="val 6905"/>
            <a:gd name="adj2" fmla="val 465568"/>
            <a:gd name="adj3" fmla="val 16748507"/>
            <a:gd name="adj4" fmla="val 15185925"/>
            <a:gd name="adj5" fmla="val 8056"/>
          </a:avLst>
        </a:prstGeom>
        <a:solidFill>
          <a:schemeClr val="accent3">
            <a:hueOff val="-619606"/>
            <a:satOff val="-14345"/>
            <a:lumOff val="-1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CC6E-E7BE-4D23-B0C7-DDB3608BD373}">
      <dsp:nvSpPr>
        <dsp:cNvPr id="0" name=""/>
        <dsp:cNvSpPr/>
      </dsp:nvSpPr>
      <dsp:spPr>
        <a:xfrm rot="16200000">
          <a:off x="59878" y="215492"/>
          <a:ext cx="4276134" cy="427613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“These are high risk projects”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“Might someone else have done this research before”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“I need to publish in journals with high rating”</a:t>
          </a:r>
          <a:endParaRPr lang="en-GB" sz="1600" kern="1200" dirty="0"/>
        </a:p>
      </dsp:txBody>
      <dsp:txXfrm rot="5400000">
        <a:off x="808201" y="1284525"/>
        <a:ext cx="3527811" cy="2138067"/>
      </dsp:txXfrm>
    </dsp:sp>
    <dsp:sp modelId="{0531A70B-34E4-432A-A8A0-6FBD11CFF0C7}">
      <dsp:nvSpPr>
        <dsp:cNvPr id="0" name=""/>
        <dsp:cNvSpPr/>
      </dsp:nvSpPr>
      <dsp:spPr>
        <a:xfrm rot="5400000">
          <a:off x="4705567" y="182063"/>
          <a:ext cx="4276134" cy="427613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605505"/>
            <a:satOff val="-62463"/>
            <a:lumOff val="431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“Multi-disciplinary research very much encouraged and there is funding”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“Let’s do good research and worry about journals afterwards”</a:t>
          </a:r>
          <a:endParaRPr lang="en-GB" sz="1600" kern="1200" dirty="0"/>
        </a:p>
      </dsp:txBody>
      <dsp:txXfrm rot="-5400000">
        <a:off x="4705567" y="1251097"/>
        <a:ext cx="3527811" cy="2138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740B2-0BCB-4E3B-B8BD-DCD370B60BD2}">
      <dsp:nvSpPr>
        <dsp:cNvPr id="0" name=""/>
        <dsp:cNvSpPr/>
      </dsp:nvSpPr>
      <dsp:spPr>
        <a:xfrm rot="16200000">
          <a:off x="373" y="182063"/>
          <a:ext cx="4276134" cy="42761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/>
            <a:t>Can we teach everything?</a:t>
          </a:r>
          <a:endParaRPr lang="en-GB" sz="3000" kern="1200" dirty="0"/>
        </a:p>
      </dsp:txBody>
      <dsp:txXfrm rot="5400000">
        <a:off x="748696" y="1251096"/>
        <a:ext cx="3527811" cy="2138067"/>
      </dsp:txXfrm>
    </dsp:sp>
    <dsp:sp modelId="{A77D97DD-1161-4516-B24D-54C3FA614AC8}">
      <dsp:nvSpPr>
        <dsp:cNvPr id="0" name=""/>
        <dsp:cNvSpPr/>
      </dsp:nvSpPr>
      <dsp:spPr>
        <a:xfrm rot="5400000">
          <a:off x="4705567" y="182063"/>
          <a:ext cx="4276134" cy="42761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Ready to serve the public interest, in a business environment?</a:t>
          </a:r>
          <a:endParaRPr lang="en-GB" sz="3000" kern="1200" dirty="0"/>
        </a:p>
      </dsp:txBody>
      <dsp:txXfrm rot="-5400000">
        <a:off x="4705567" y="1251097"/>
        <a:ext cx="3527811" cy="2138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B9653-10A6-4A57-93FE-FE62A908E269}">
      <dsp:nvSpPr>
        <dsp:cNvPr id="0" name=""/>
        <dsp:cNvSpPr/>
      </dsp:nvSpPr>
      <dsp:spPr>
        <a:xfrm rot="16200000">
          <a:off x="274" y="284753"/>
          <a:ext cx="3143994" cy="3143994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“This is a soft skill learnt through on-the-job training”</a:t>
          </a:r>
          <a:endParaRPr lang="en-GB" sz="1700" kern="1200" dirty="0"/>
        </a:p>
      </dsp:txBody>
      <dsp:txXfrm rot="5400000">
        <a:off x="550473" y="1070751"/>
        <a:ext cx="2593795" cy="1571997"/>
      </dsp:txXfrm>
    </dsp:sp>
    <dsp:sp modelId="{A2E749CC-DE9D-4785-8F6E-94204F66F90F}">
      <dsp:nvSpPr>
        <dsp:cNvPr id="0" name=""/>
        <dsp:cNvSpPr/>
      </dsp:nvSpPr>
      <dsp:spPr>
        <a:xfrm rot="5400000">
          <a:off x="3459731" y="284753"/>
          <a:ext cx="3143994" cy="3143994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“A graduate who can demonstrate awareness working with experts stands at advantage to one who cannot”</a:t>
          </a:r>
          <a:endParaRPr lang="en-GB" sz="1700" kern="1200" dirty="0"/>
        </a:p>
      </dsp:txBody>
      <dsp:txXfrm rot="-5400000">
        <a:off x="3459731" y="1070752"/>
        <a:ext cx="2593795" cy="15719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CC6E-E7BE-4D23-B0C7-DDB3608BD373}">
      <dsp:nvSpPr>
        <dsp:cNvPr id="0" name=""/>
        <dsp:cNvSpPr/>
      </dsp:nvSpPr>
      <dsp:spPr>
        <a:xfrm rot="16200000">
          <a:off x="22961" y="180395"/>
          <a:ext cx="1639721" cy="163972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“These are high risk projects”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“Might someone else have done this research before”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“I need to publish in journals with high rating”</a:t>
          </a:r>
          <a:endParaRPr lang="en-GB" sz="600" kern="1200" dirty="0"/>
        </a:p>
      </dsp:txBody>
      <dsp:txXfrm rot="5400000">
        <a:off x="309913" y="590324"/>
        <a:ext cx="1352770" cy="819861"/>
      </dsp:txXfrm>
    </dsp:sp>
    <dsp:sp modelId="{0531A70B-34E4-432A-A8A0-6FBD11CFF0C7}">
      <dsp:nvSpPr>
        <dsp:cNvPr id="0" name=""/>
        <dsp:cNvSpPr/>
      </dsp:nvSpPr>
      <dsp:spPr>
        <a:xfrm rot="5400000">
          <a:off x="1804390" y="167576"/>
          <a:ext cx="1639721" cy="163972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605505"/>
            <a:satOff val="-62463"/>
            <a:lumOff val="431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“Multi-disciplinary research very much encouraged and there is funding”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" kern="1200" dirty="0" smtClean="0"/>
            <a:t>“Let’s do good research and worry about journals afterwards”</a:t>
          </a:r>
          <a:endParaRPr lang="en-GB" sz="600" kern="1200" dirty="0"/>
        </a:p>
      </dsp:txBody>
      <dsp:txXfrm rot="-5400000">
        <a:off x="1804391" y="577506"/>
        <a:ext cx="1352770" cy="8198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A6610-2DA5-4A04-9DF2-79C3BF712CFC}">
      <dsp:nvSpPr>
        <dsp:cNvPr id="0" name=""/>
        <dsp:cNvSpPr/>
      </dsp:nvSpPr>
      <dsp:spPr>
        <a:xfrm rot="16200000">
          <a:off x="119" y="124453"/>
          <a:ext cx="1371093" cy="137109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Can we teach everything?</a:t>
          </a:r>
          <a:endParaRPr lang="en-GB" sz="900" kern="1200" dirty="0"/>
        </a:p>
      </dsp:txBody>
      <dsp:txXfrm rot="5400000">
        <a:off x="240061" y="467225"/>
        <a:ext cx="1131152" cy="685547"/>
      </dsp:txXfrm>
    </dsp:sp>
    <dsp:sp modelId="{F01740B2-0BCB-4E3B-B8BD-DCD370B60BD2}">
      <dsp:nvSpPr>
        <dsp:cNvPr id="0" name=""/>
        <dsp:cNvSpPr/>
      </dsp:nvSpPr>
      <dsp:spPr>
        <a:xfrm rot="5400000">
          <a:off x="1508786" y="124453"/>
          <a:ext cx="1371093" cy="137109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Ready to serve the public interest, in a business environment?</a:t>
          </a:r>
          <a:endParaRPr lang="en-GB" sz="900" kern="1200" dirty="0"/>
        </a:p>
      </dsp:txBody>
      <dsp:txXfrm rot="-5400000">
        <a:off x="1508787" y="467226"/>
        <a:ext cx="1131152" cy="68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9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9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0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6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86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2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92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4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8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1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5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9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4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6263"/>
            <a:ext cx="4264471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30 November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784" y="5546036"/>
            <a:ext cx="11214196" cy="959392"/>
            <a:chOff x="-663784" y="5546036"/>
            <a:chExt cx="11214196" cy="959392"/>
          </a:xfrm>
        </p:grpSpPr>
        <p:sp>
          <p:nvSpPr>
            <p:cNvPr id="7" name="TextBox 6"/>
            <p:cNvSpPr txBox="1"/>
            <p:nvPr userDrawn="1"/>
          </p:nvSpPr>
          <p:spPr>
            <a:xfrm rot="-2700000">
              <a:off x="521642" y="6074541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-2700000">
              <a:off x="989622" y="6024208"/>
              <a:ext cx="1612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-2700000">
              <a:off x="1416660" y="5646703"/>
              <a:ext cx="26324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-2700000">
              <a:off x="2155809" y="6024206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-2700000">
              <a:off x="2587673" y="5797705"/>
              <a:ext cx="2141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-2700000">
              <a:off x="3238954" y="5948709"/>
              <a:ext cx="1754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-2700000">
              <a:off x="3898857" y="6040986"/>
              <a:ext cx="13933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-2700000">
              <a:off x="4293259" y="5680258"/>
              <a:ext cx="2492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-2700000">
              <a:off x="5027083" y="5960094"/>
              <a:ext cx="1596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-2700000">
              <a:off x="5390230" y="5565807"/>
              <a:ext cx="2759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-2700000">
              <a:off x="6017374" y="5641309"/>
              <a:ext cx="2539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-2700000">
              <a:off x="6634158" y="5767143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-2700000">
              <a:off x="7230849" y="5993647"/>
              <a:ext cx="1645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-2700000">
              <a:off x="7745744" y="5607753"/>
              <a:ext cx="25875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-2700000">
              <a:off x="8515225" y="6052369"/>
              <a:ext cx="12522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-2700000">
              <a:off x="8999988" y="6002036"/>
              <a:ext cx="1550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-2700000">
              <a:off x="-663784" y="5546036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-2700000">
              <a:off x="-612202" y="5873207"/>
              <a:ext cx="17540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-2700000">
              <a:off x="-251213" y="5655092"/>
              <a:ext cx="26035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30 November 2014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1642" y="6074541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89622" y="6024208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416660" y="5646703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155809" y="6024206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587673" y="5797705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238954" y="5948709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898857" y="604098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293259" y="5680258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027083" y="5960094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390230" y="5565807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017374" y="5641309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634158" y="5767143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230849" y="5993647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745744" y="5607753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8515225" y="6052369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999988" y="6002036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3784" y="5546036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12202" y="587320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51213" y="5655092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30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30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30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30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30 November 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30 November 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30 November 2014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74" y="5658361"/>
            <a:ext cx="1422222" cy="5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R63</a:t>
                </a:r>
                <a:r>
                  <a:rPr lang="en-GB" sz="1000" baseline="0" dirty="0" smtClean="0"/>
                  <a:t>  G69  B72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4" r:id="rId4"/>
    <p:sldLayoutId id="2147483666" r:id="rId5"/>
    <p:sldLayoutId id="2147483668" r:id="rId6"/>
    <p:sldLayoutId id="2147483669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7" r:id="rId13"/>
    <p:sldLayoutId id="2147483660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chart" Target="../charts/chart7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chart" Target="../charts/chart6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Judgemental Topics in Actuarial Education and Research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496" y="3284984"/>
            <a:ext cx="6631517" cy="1296789"/>
          </a:xfrm>
        </p:spPr>
        <p:txBody>
          <a:bodyPr/>
          <a:lstStyle/>
          <a:p>
            <a:r>
              <a:rPr lang="en-GB" dirty="0" smtClean="0"/>
              <a:t>Jo Lo</a:t>
            </a:r>
          </a:p>
          <a:p>
            <a:r>
              <a:rPr lang="en-GB" dirty="0" smtClean="0"/>
              <a:t>Getting Better Judgment Working Party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 December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Recent Actuarial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General Insurance Viewpoint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142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Judgemental Research in 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4452763" cy="464026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Vast amounts of research exist external to actuarial science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 smtClean="0"/>
              <a:t>Kahnemann</a:t>
            </a:r>
            <a:r>
              <a:rPr lang="en-GB" dirty="0" smtClean="0"/>
              <a:t> and </a:t>
            </a:r>
            <a:r>
              <a:rPr lang="en-GB" dirty="0" err="1" smtClean="0"/>
              <a:t>Tversky</a:t>
            </a:r>
            <a:endParaRPr lang="en-GB" dirty="0" smtClean="0"/>
          </a:p>
          <a:p>
            <a:r>
              <a:rPr lang="en-GB" dirty="0" smtClean="0"/>
              <a:t>Why should we bother?</a:t>
            </a:r>
          </a:p>
          <a:p>
            <a:r>
              <a:rPr lang="en-GB" dirty="0" smtClean="0"/>
              <a:t>Their and others’ conclusions are vulnerable to various criticisms:</a:t>
            </a:r>
          </a:p>
          <a:p>
            <a:pPr lvl="1"/>
            <a:r>
              <a:rPr lang="en-GB" dirty="0" smtClean="0"/>
              <a:t>Subject matter relate to trivia rather than projecting into the future</a:t>
            </a:r>
          </a:p>
          <a:p>
            <a:pPr lvl="1"/>
            <a:r>
              <a:rPr lang="en-GB" dirty="0" smtClean="0"/>
              <a:t>Subjects are students and not practising professionals</a:t>
            </a:r>
          </a:p>
          <a:p>
            <a:pPr lvl="1"/>
            <a:r>
              <a:rPr lang="en-GB" dirty="0" smtClean="0"/>
              <a:t>Experimental conditions are not real-life enough – e.g. we could have time to think slow in reality</a:t>
            </a:r>
          </a:p>
          <a:p>
            <a:pPr lvl="1"/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50" name="Picture 2" descr="http://ts1.mm.bing.net/th?&amp;id=HN.60805422716204085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988840"/>
            <a:ext cx="1428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mm.bing.net/th?id=HN.608037691542668572&amp;w=121&amp;h=147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06" y="2996953"/>
            <a:ext cx="1520155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Attempts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4452763" cy="464026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Practitioners: high level – raising awareness</a:t>
            </a:r>
          </a:p>
          <a:p>
            <a:pPr lvl="1"/>
            <a:r>
              <a:rPr lang="en-GB" dirty="0" smtClean="0"/>
              <a:t>Don Mango – GIRO 2012</a:t>
            </a:r>
          </a:p>
          <a:p>
            <a:pPr lvl="1"/>
            <a:r>
              <a:rPr lang="en-GB" dirty="0" smtClean="0"/>
              <a:t>Phil Ellis &amp; Clare Barley – GIRO 2013</a:t>
            </a:r>
          </a:p>
          <a:p>
            <a:pPr lvl="1"/>
            <a:r>
              <a:rPr lang="en-GB" dirty="0" smtClean="0"/>
              <a:t>Graham Fulcher – </a:t>
            </a:r>
            <a:r>
              <a:rPr lang="en-GB" i="1" dirty="0" smtClean="0"/>
              <a:t>The Actuary</a:t>
            </a:r>
            <a:endParaRPr lang="en-GB" dirty="0" smtClean="0"/>
          </a:p>
          <a:p>
            <a:pPr lvl="1"/>
            <a:r>
              <a:rPr lang="en-GB" dirty="0" smtClean="0"/>
              <a:t>Jo Lo, Ed </a:t>
            </a:r>
            <a:r>
              <a:rPr lang="en-GB" dirty="0" err="1" smtClean="0"/>
              <a:t>Tredger</a:t>
            </a:r>
            <a:r>
              <a:rPr lang="en-GB" dirty="0" smtClean="0"/>
              <a:t> &amp; Bernadette </a:t>
            </a:r>
            <a:r>
              <a:rPr lang="en-GB" dirty="0" err="1" smtClean="0"/>
              <a:t>Hlavka</a:t>
            </a:r>
            <a:r>
              <a:rPr lang="en-GB" dirty="0" smtClean="0"/>
              <a:t> – </a:t>
            </a:r>
            <a:r>
              <a:rPr lang="en-GB" i="1" dirty="0" smtClean="0"/>
              <a:t>The Actuary</a:t>
            </a:r>
            <a:endParaRPr lang="en-GB" dirty="0" smtClean="0"/>
          </a:p>
          <a:p>
            <a:r>
              <a:rPr lang="en-GB" dirty="0" smtClean="0"/>
              <a:t>In more detail / empirical experiments:</a:t>
            </a:r>
          </a:p>
          <a:p>
            <a:pPr lvl="1"/>
            <a:r>
              <a:rPr lang="en-GB" dirty="0" smtClean="0"/>
              <a:t>Lo, Patel &amp; Calder:  Underwriters &amp; Analysts</a:t>
            </a:r>
          </a:p>
          <a:p>
            <a:pPr lvl="1"/>
            <a:r>
              <a:rPr lang="en-GB" dirty="0" err="1" smtClean="0"/>
              <a:t>IFoA</a:t>
            </a:r>
            <a:r>
              <a:rPr lang="en-GB" dirty="0" smtClean="0"/>
              <a:t> Getting Better Judgment Working Party</a:t>
            </a:r>
          </a:p>
          <a:p>
            <a:pPr lvl="1"/>
            <a:r>
              <a:rPr lang="en-GB" dirty="0" smtClean="0"/>
              <a:t>To come:  ASTIN Working Party on Expert Judgment - 2015</a:t>
            </a:r>
          </a:p>
          <a:p>
            <a:endParaRPr lang="en-GB" dirty="0" smtClean="0"/>
          </a:p>
          <a:p>
            <a:r>
              <a:rPr lang="en-GB" dirty="0" smtClean="0"/>
              <a:t>Actuarial academic research – a couple of papers in underwriter decision-making / pricing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6" name="Picture 2" descr="http://ts1.mm.bing.net/th?&amp;id=HN.60798643110497784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40" y="2132856"/>
            <a:ext cx="2314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Interpretations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410288"/>
            <a:ext cx="4068241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42374" y="3561225"/>
            <a:ext cx="1428750" cy="55245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1124" y="4342275"/>
            <a:ext cx="209550" cy="152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2410950"/>
            <a:ext cx="4067423" cy="291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448103" y="4037475"/>
            <a:ext cx="1576388" cy="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with Experts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28203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2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Dedicated and Scientific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28294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particular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4236739" cy="4640262"/>
          </a:xfrm>
        </p:spPr>
        <p:txBody>
          <a:bodyPr>
            <a:normAutofit/>
          </a:bodyPr>
          <a:lstStyle/>
          <a:p>
            <a:r>
              <a:rPr lang="en-GB" dirty="0" smtClean="0"/>
              <a:t>Actuarial scientific research dominated by a particular method</a:t>
            </a:r>
          </a:p>
          <a:p>
            <a:pPr lvl="1"/>
            <a:r>
              <a:rPr lang="en-GB" dirty="0" smtClean="0"/>
              <a:t>Axioms / Assumptions </a:t>
            </a:r>
            <a:r>
              <a:rPr lang="en-GB" dirty="0" smtClean="0">
                <a:sym typeface="Wingdings" pitchFamily="2" charset="2"/>
              </a:rPr>
              <a:t> Deductions</a:t>
            </a:r>
          </a:p>
          <a:p>
            <a:r>
              <a:rPr lang="en-GB" dirty="0" smtClean="0">
                <a:sym typeface="Wingdings" pitchFamily="2" charset="2"/>
              </a:rPr>
              <a:t>Sets logical bounds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e.g. </a:t>
            </a:r>
            <a:r>
              <a:rPr lang="en-GB" dirty="0" err="1" smtClean="0">
                <a:sym typeface="Wingdings" pitchFamily="2" charset="2"/>
              </a:rPr>
              <a:t>VaR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diversfication</a:t>
            </a:r>
            <a:r>
              <a:rPr lang="en-GB" dirty="0" smtClean="0">
                <a:sym typeface="Wingdings" pitchFamily="2" charset="2"/>
              </a:rPr>
              <a:t> / anti-diversification</a:t>
            </a:r>
          </a:p>
          <a:p>
            <a:r>
              <a:rPr lang="en-GB" dirty="0" smtClean="0">
                <a:sym typeface="Wingdings" pitchFamily="2" charset="2"/>
              </a:rPr>
              <a:t>Allows organisation of data to meaningful statistics slickly</a:t>
            </a:r>
          </a:p>
          <a:p>
            <a:endParaRPr lang="en-GB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2492896"/>
            <a:ext cx="2857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these formulas useful?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300288"/>
            <a:ext cx="70961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this </a:t>
            </a:r>
            <a:r>
              <a:rPr lang="en-GB" dirty="0" err="1" smtClean="0"/>
              <a:t>spreadsheet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5" y="141277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6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has not always been like this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237276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7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8B0052-A994-4052-B281-F972F8E22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554B3A-F595-4F70-B969-C89826CC3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78EE18-966E-433A-857C-4610DC9F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E6559A-7712-4309-8A54-AEF78C0F5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F1F67D-BE35-40E5-99C8-C3255CAD6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CB956A-10A0-4778-9F0E-0C9CD2DF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12615-0689-423F-96ED-31A0730F1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026FC-14F6-453F-BC49-1026E35B4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 &amp; Motivation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 December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is “The Queen Science”?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4380755" cy="4640262"/>
          </a:xfrm>
        </p:spPr>
        <p:txBody>
          <a:bodyPr/>
          <a:lstStyle/>
          <a:p>
            <a:r>
              <a:rPr lang="en-GB" dirty="0" smtClean="0"/>
              <a:t>Social sciences, psychological research, management science, …</a:t>
            </a:r>
          </a:p>
          <a:p>
            <a:r>
              <a:rPr lang="en-GB" dirty="0" smtClean="0"/>
              <a:t>Knowledge can still be progressed rigorously</a:t>
            </a:r>
          </a:p>
          <a:p>
            <a:pPr lvl="1"/>
            <a:r>
              <a:rPr lang="en-GB" dirty="0" smtClean="0"/>
              <a:t>Even if never with absolute certainty</a:t>
            </a:r>
          </a:p>
          <a:p>
            <a:r>
              <a:rPr lang="en-GB" dirty="0" smtClean="0"/>
              <a:t>Judgemental research takes this approach</a:t>
            </a:r>
          </a:p>
          <a:p>
            <a:r>
              <a:rPr lang="en-GB" dirty="0" smtClean="0"/>
              <a:t>Do not underestimate the power of social sciences!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146" name="Picture 2" descr="http://ts1.mm.bing.net/th?&amp;id=HN.60800021795399452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484784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1.mm.bing.net/th?&amp;id=HN.608053810547723436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3789040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57338"/>
            <a:ext cx="3372643" cy="2231702"/>
          </a:xfrm>
        </p:spPr>
        <p:txBody>
          <a:bodyPr/>
          <a:lstStyle/>
          <a:p>
            <a:r>
              <a:rPr lang="en-GB" dirty="0" smtClean="0"/>
              <a:t>Questionnaires</a:t>
            </a:r>
          </a:p>
          <a:p>
            <a:pPr lvl="1"/>
            <a:r>
              <a:rPr lang="en-GB" dirty="0" smtClean="0"/>
              <a:t>During seminars</a:t>
            </a:r>
          </a:p>
          <a:p>
            <a:pPr lvl="1"/>
            <a:r>
              <a:rPr lang="en-GB" dirty="0" smtClean="0"/>
              <a:t>Own time</a:t>
            </a:r>
          </a:p>
          <a:p>
            <a:pPr lvl="1"/>
            <a:r>
              <a:rPr lang="en-GB" dirty="0" smtClean="0"/>
              <a:t>Longer sessions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357438"/>
            <a:ext cx="4018665" cy="274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132309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25008" y="4088021"/>
            <a:ext cx="3372643" cy="223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In-depth Interviews</a:t>
            </a:r>
          </a:p>
          <a:p>
            <a:pPr marL="0" indent="0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61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Large-scale Competitions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4" descr="http://1.bp.blogspot.com/-qwkgCVqJX78/VCm7xoVEOHI/AAAAAAAAGIU/2irLAqPI_HQ/s1600/masterch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0" y="1557338"/>
            <a:ext cx="6971285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Stories – rich source of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4308747" cy="4640262"/>
          </a:xfrm>
        </p:spPr>
        <p:txBody>
          <a:bodyPr/>
          <a:lstStyle/>
          <a:p>
            <a:r>
              <a:rPr lang="en-GB" dirty="0" smtClean="0"/>
              <a:t>Collecting of “war stories” can also be important</a:t>
            </a:r>
          </a:p>
          <a:p>
            <a:r>
              <a:rPr lang="en-GB" dirty="0" smtClean="0"/>
              <a:t>Survey suggests these could be a way forward for practitioners</a:t>
            </a:r>
          </a:p>
          <a:p>
            <a:r>
              <a:rPr lang="en-GB" dirty="0" smtClean="0"/>
              <a:t>Could form bases for forming reasonable hypotheses to scientifically test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AutoShape 2" descr="http://ts1.mm.bing.net/th?&amp;id=HN.608016800817549096&amp;w=300&amp;h=300&amp;c=0&amp;pid=1.9&amp;rs=0&amp;p=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http://ts1.mm.bing.net/th?&amp;id=HN.60802262479162973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2780928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Dedication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4380755" cy="46402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Have enough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GB" dirty="0"/>
              <a:t> to perform research is critical for all </a:t>
            </a:r>
            <a:r>
              <a:rPr lang="en-GB" dirty="0" smtClean="0"/>
              <a:t>stages</a:t>
            </a:r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Funding</a:t>
            </a:r>
            <a:r>
              <a:rPr lang="en-GB" dirty="0"/>
              <a:t> for both researcher and as incentives for subjects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These recent attempts were not easy</a:t>
            </a:r>
          </a:p>
          <a:p>
            <a:pPr lvl="1"/>
            <a:r>
              <a:rPr lang="en-GB" dirty="0" smtClean="0"/>
              <a:t>Most difficult factor is that of time and funding</a:t>
            </a:r>
          </a:p>
          <a:p>
            <a:pPr lvl="1"/>
            <a:r>
              <a:rPr lang="en-GB" dirty="0" smtClean="0"/>
              <a:t>Both done on an “extracurricular” basis – both mainly by practitioners outside their job descriptions, on a volunteer basis</a:t>
            </a:r>
          </a:p>
          <a:p>
            <a:pPr lvl="1"/>
            <a:r>
              <a:rPr lang="en-GB" dirty="0" smtClean="0"/>
              <a:t>Funding limited for small prize like book and drink prizes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2420888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Multi-disciplinary Approach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170553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A4CC6E-E7BE-4D23-B0C7-DDB3608BD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31A70B-34E4-432A-A8A0-6FBD11CFF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very valid for actuarial scientists to engage in judgemental research!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Could </a:t>
            </a:r>
            <a:r>
              <a:rPr lang="en-GB" dirty="0"/>
              <a:t>be scientifically </a:t>
            </a:r>
            <a:r>
              <a:rPr lang="en-GB" dirty="0" smtClean="0"/>
              <a:t>rigorous</a:t>
            </a:r>
          </a:p>
          <a:p>
            <a:endParaRPr lang="en-GB" dirty="0" smtClean="0"/>
          </a:p>
          <a:p>
            <a:r>
              <a:rPr lang="en-GB" dirty="0" smtClean="0"/>
              <a:t>Requires dedicated resource</a:t>
            </a:r>
          </a:p>
          <a:p>
            <a:pPr lvl="1"/>
            <a:r>
              <a:rPr lang="en-GB" dirty="0" smtClean="0"/>
              <a:t>And multi-disciplinary approach</a:t>
            </a:r>
          </a:p>
          <a:p>
            <a:pPr lvl="1"/>
            <a:endParaRPr lang="en-GB" dirty="0"/>
          </a:p>
          <a:p>
            <a:r>
              <a:rPr lang="en-GB" dirty="0"/>
              <a:t>It is very relevant </a:t>
            </a:r>
            <a:r>
              <a:rPr lang="en-GB" dirty="0" smtClean="0"/>
              <a:t>for practitioners</a:t>
            </a:r>
          </a:p>
          <a:p>
            <a:pPr lvl="1"/>
            <a:r>
              <a:rPr lang="en-GB" dirty="0" smtClean="0"/>
              <a:t>And have potential wide-ranging impact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Implications for Actuarial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415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 for purpose?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320799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1740B2-0BCB-4E3B-B8BD-DCD370B60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7D97DD-1161-4516-B24D-54C3FA61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Updating with New Data – without training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86928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1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It’s an important subject to practitioners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605899"/>
              </p:ext>
            </p:extLst>
          </p:nvPr>
        </p:nvGraphicFramePr>
        <p:xfrm>
          <a:off x="1064568" y="1484784"/>
          <a:ext cx="6915150" cy="412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55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Updating with New Data – with training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625" y="1557338"/>
          <a:ext cx="8982075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9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Actuarial Syllabus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little mention of expert judgemental topics</a:t>
            </a:r>
          </a:p>
          <a:p>
            <a:r>
              <a:rPr lang="en-GB" dirty="0" smtClean="0"/>
              <a:t>Two ways:</a:t>
            </a:r>
          </a:p>
          <a:p>
            <a:pPr lvl="1"/>
            <a:r>
              <a:rPr lang="en-GB" dirty="0" smtClean="0"/>
              <a:t>Could pepper judgemental issues throughout all technical courses</a:t>
            </a:r>
          </a:p>
          <a:p>
            <a:pPr lvl="1"/>
            <a:r>
              <a:rPr lang="en-GB" dirty="0" smtClean="0"/>
              <a:t>Could have another paper in the syllabus</a:t>
            </a:r>
          </a:p>
          <a:p>
            <a:r>
              <a:rPr lang="en-GB" dirty="0" smtClean="0"/>
              <a:t>Communication:</a:t>
            </a:r>
          </a:p>
          <a:p>
            <a:pPr lvl="1"/>
            <a:r>
              <a:rPr lang="en-GB" dirty="0" smtClean="0"/>
              <a:t>Is there scope for this to be two-way communication?</a:t>
            </a:r>
          </a:p>
          <a:p>
            <a:endParaRPr lang="en-GB" dirty="0" smtClean="0"/>
          </a:p>
          <a:p>
            <a:r>
              <a:rPr lang="en-GB" dirty="0" smtClean="0"/>
              <a:t>Study material / syllabus will require collaboration of practitioners and judgemental experts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Actuarial Science B.Sc. / M.Sc. courses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5013176"/>
            <a:ext cx="8982471" cy="1151582"/>
          </a:xfrm>
        </p:spPr>
        <p:txBody>
          <a:bodyPr>
            <a:normAutofit/>
          </a:bodyPr>
          <a:lstStyle/>
          <a:p>
            <a:r>
              <a:rPr lang="en-GB" dirty="0" smtClean="0"/>
              <a:t>Most students do not go on to do Ph.D. research</a:t>
            </a:r>
          </a:p>
          <a:p>
            <a:r>
              <a:rPr lang="en-GB" dirty="0" smtClean="0"/>
              <a:t>They want to find a job and be successful at it!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4592768"/>
              </p:ext>
            </p:extLst>
          </p:nvPr>
        </p:nvGraphicFramePr>
        <p:xfrm>
          <a:off x="1651000" y="1227667"/>
          <a:ext cx="6604000" cy="371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4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B9653-10A6-4A57-93FE-FE62A908E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E749CC-DE9D-4785-8F6E-94204F66F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</p:spTree>
    <p:extLst>
      <p:ext uri="{BB962C8B-B14F-4D97-AF65-F5344CB8AC3E}">
        <p14:creationId xmlns:p14="http://schemas.microsoft.com/office/powerpoint/2010/main" val="8260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&amp; </a:t>
            </a:r>
            <a:r>
              <a:rPr lang="en-GB" dirty="0" smtClean="0"/>
              <a:t>Motivation</a:t>
            </a:r>
          </a:p>
          <a:p>
            <a:r>
              <a:rPr lang="en-GB" dirty="0"/>
              <a:t>Recent Actuarial </a:t>
            </a:r>
            <a:r>
              <a:rPr lang="en-GB" dirty="0" smtClean="0"/>
              <a:t>Studies</a:t>
            </a:r>
          </a:p>
          <a:p>
            <a:r>
              <a:rPr lang="en-GB" dirty="0"/>
              <a:t>Dedicated and Scientific </a:t>
            </a:r>
            <a:r>
              <a:rPr lang="en-GB" dirty="0" smtClean="0"/>
              <a:t>Research</a:t>
            </a:r>
          </a:p>
          <a:p>
            <a:r>
              <a:rPr lang="en-GB" dirty="0"/>
              <a:t>Implications for Actuarial </a:t>
            </a:r>
            <a:r>
              <a:rPr lang="en-GB" dirty="0" smtClean="0"/>
              <a:t>Education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– influential, multi-disciplinary – even if not risk-free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38733"/>
              </p:ext>
            </p:extLst>
          </p:nvPr>
        </p:nvGraphicFramePr>
        <p:xfrm>
          <a:off x="416496" y="3513124"/>
          <a:ext cx="3444255" cy="197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4140335"/>
            <a:ext cx="2065346" cy="13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s1.mm.bing.net/th?&amp;id=HN.608000217953994529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916832"/>
            <a:ext cx="198969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1.mm.bing.net/th?&amp;id=HN.608022624791629738&amp;w=300&amp;h=300&amp;c=0&amp;pid=1.9&amp;rs=0&amp;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1" y="1691887"/>
            <a:ext cx="2425452" cy="14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916832"/>
            <a:ext cx="2585397" cy="176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3284984"/>
            <a:ext cx="2425452" cy="18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– working with expert judgement is an important skill </a:t>
            </a:r>
            <a:r>
              <a:rPr lang="en-GB" smtClean="0"/>
              <a:t>to nurture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585030"/>
              </p:ext>
            </p:extLst>
          </p:nvPr>
        </p:nvGraphicFramePr>
        <p:xfrm>
          <a:off x="428625" y="1557338"/>
          <a:ext cx="28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19966"/>
              </p:ext>
            </p:extLst>
          </p:nvPr>
        </p:nvGraphicFramePr>
        <p:xfrm>
          <a:off x="3872880" y="1556792"/>
          <a:ext cx="28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226652"/>
              </p:ext>
            </p:extLst>
          </p:nvPr>
        </p:nvGraphicFramePr>
        <p:xfrm>
          <a:off x="272481" y="3212976"/>
          <a:ext cx="4176464" cy="302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075471"/>
              </p:ext>
            </p:extLst>
          </p:nvPr>
        </p:nvGraphicFramePr>
        <p:xfrm>
          <a:off x="4808984" y="3212976"/>
          <a:ext cx="4176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7646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Party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planned interim conference presentations in 2014 have now been given</a:t>
            </a:r>
          </a:p>
          <a:p>
            <a:endParaRPr lang="en-GB" dirty="0" smtClean="0"/>
          </a:p>
          <a:p>
            <a:r>
              <a:rPr lang="en-GB" dirty="0" smtClean="0"/>
              <a:t>Development and consolidation of ideas</a:t>
            </a:r>
          </a:p>
          <a:p>
            <a:pPr lvl="1"/>
            <a:r>
              <a:rPr lang="en-GB" dirty="0" smtClean="0"/>
              <a:t>Write up of paper – Mid 2015?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party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340768"/>
            <a:ext cx="9477771" cy="4856832"/>
          </a:xfrm>
        </p:spPr>
        <p:txBody>
          <a:bodyPr/>
          <a:lstStyle/>
          <a:p>
            <a:r>
              <a:rPr lang="en-GB" dirty="0" smtClean="0"/>
              <a:t>We would love to hear from you!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75136"/>
              </p:ext>
            </p:extLst>
          </p:nvPr>
        </p:nvGraphicFramePr>
        <p:xfrm>
          <a:off x="902550" y="1853825"/>
          <a:ext cx="7992888" cy="436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366"/>
                <a:gridCol w="2476670"/>
                <a:gridCol w="2157704"/>
                <a:gridCol w="1332148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Working Party Members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Sectors (Employers)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Actuarial Activities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 ATRC?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Bernadette </a:t>
                      </a:r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Hlavka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London Market</a:t>
                      </a:r>
                    </a:p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4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Tokio</a:t>
                      </a:r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Millennium</a:t>
                      </a:r>
                      <a:r>
                        <a:rPr lang="en-GB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Pricing, capital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Catherine </a:t>
                      </a:r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Scullion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Public Sector (GAD)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Pricing, fin. modelling and risk mgt.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 </a:t>
                      </a:r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Tredger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Consultancy (UMACS)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Capital, pricing, software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Helen Lau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Insurance (Allianz)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 </a:t>
                      </a:r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 (chair)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London Market (Aspen)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R&amp;D, actuarial modelling,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risk mgt.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Garner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London Market (Atrium)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Capital, reserving, pricing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Nick Bonello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London Market </a:t>
                      </a:r>
                      <a:r>
                        <a:rPr lang="en-GB" sz="1400" b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(ANV)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Sejal Haria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Regulator (PRA)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Risk mgt., fin. modelling, business strategy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Steven Fisher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Consultancy (LCP)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Capital, reserving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9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500" y="4005064"/>
            <a:ext cx="9099788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</a:t>
            </a:r>
            <a:r>
              <a:rPr lang="en-GB" sz="2200" dirty="0" smtClean="0"/>
              <a:t>the Institute and Faculty of Actuaries and </a:t>
            </a:r>
            <a:r>
              <a:rPr lang="en-GB" sz="2200" dirty="0"/>
              <a:t>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</a:t>
            </a:r>
            <a:r>
              <a:rPr lang="en-GB" sz="2200" dirty="0" smtClean="0"/>
              <a:t>presenter.</a:t>
            </a:r>
            <a:endParaRPr lang="en-GB" sz="2200" dirty="0"/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Questions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care?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Actuaries are responsible for recommending reserves, pricing, capital requirements, …</a:t>
            </a:r>
          </a:p>
          <a:p>
            <a:r>
              <a:rPr lang="en-GB" dirty="0" smtClean="0"/>
              <a:t>… not only for what comes out of models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</a:t>
            </a:r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6732633"/>
              </p:ext>
            </p:extLst>
          </p:nvPr>
        </p:nvGraphicFramePr>
        <p:xfrm>
          <a:off x="5000625" y="1557338"/>
          <a:ext cx="441007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93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Disturbing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Biases abound in </a:t>
            </a:r>
            <a:r>
              <a:rPr lang="en-GB" dirty="0" smtClean="0"/>
              <a:t>courtrooms</a:t>
            </a:r>
          </a:p>
          <a:p>
            <a:r>
              <a:rPr lang="en-GB" dirty="0" smtClean="0"/>
              <a:t>Sentencing can depends on…</a:t>
            </a:r>
          </a:p>
          <a:p>
            <a:pPr lvl="1"/>
            <a:r>
              <a:rPr lang="en-GB" dirty="0" smtClean="0"/>
              <a:t>Before or after meal times</a:t>
            </a:r>
          </a:p>
          <a:p>
            <a:pPr lvl="1"/>
            <a:r>
              <a:rPr lang="en-GB" dirty="0" smtClean="0"/>
              <a:t>Irrelevant dice rolls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54" y="1557338"/>
            <a:ext cx="3454417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we care?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28450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267132-0AEA-4A31-A0FF-B3ABCD9FF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A69855-08B9-4B0D-84BB-3F16C82F7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E6AA34-A233-4C04-9717-DD5E1BE17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D8A33B-B173-4F45-BE09-BE01B257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 heuristics and biases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919037"/>
              </p:ext>
            </p:extLst>
          </p:nvPr>
        </p:nvGraphicFramePr>
        <p:xfrm>
          <a:off x="428625" y="1557338"/>
          <a:ext cx="8982075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4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7B0D55-3F71-428D-A779-1191B40D9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96E2E6-DED4-4521-B476-749942E5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B4A6C-5361-45FF-8B2B-A751CC266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E04368-F3D1-439E-8CC8-1E30554EA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2D9D0E-7572-4825-8FC5-27BE540A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209616-A986-44BF-B1AF-9173EEABC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97DE60-026A-4C5E-9F72-D463A75E3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vs Judgment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3588667" cy="4640262"/>
          </a:xfrm>
        </p:spPr>
        <p:txBody>
          <a:bodyPr>
            <a:normAutofit/>
          </a:bodyPr>
          <a:lstStyle/>
          <a:p>
            <a:r>
              <a:rPr lang="en-GB" dirty="0" smtClean="0"/>
              <a:t>High research bias in model</a:t>
            </a:r>
          </a:p>
          <a:p>
            <a:r>
              <a:rPr lang="en-GB" sz="2400" dirty="0" smtClean="0"/>
              <a:t>In practice both are important</a:t>
            </a:r>
          </a:p>
          <a:p>
            <a:r>
              <a:rPr lang="en-GB" sz="2400" dirty="0" smtClean="0"/>
              <a:t>E.g. stochastic reserving</a:t>
            </a:r>
          </a:p>
          <a:p>
            <a:endParaRPr lang="en-GB" sz="2000" dirty="0" smtClean="0"/>
          </a:p>
          <a:p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281340"/>
              </p:ext>
            </p:extLst>
          </p:nvPr>
        </p:nvGraphicFramePr>
        <p:xfrm>
          <a:off x="3782870" y="1358770"/>
          <a:ext cx="5762626" cy="454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14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&amp; </a:t>
            </a:r>
            <a:r>
              <a:rPr lang="en-GB" dirty="0" smtClean="0"/>
              <a:t>Motivation</a:t>
            </a:r>
          </a:p>
          <a:p>
            <a:r>
              <a:rPr lang="en-GB" dirty="0"/>
              <a:t>Recent Actuarial </a:t>
            </a:r>
            <a:r>
              <a:rPr lang="en-GB" dirty="0" smtClean="0"/>
              <a:t>Studies</a:t>
            </a:r>
          </a:p>
          <a:p>
            <a:r>
              <a:rPr lang="en-GB" dirty="0"/>
              <a:t>Dedicated and Scientific </a:t>
            </a:r>
            <a:r>
              <a:rPr lang="en-GB" dirty="0" smtClean="0"/>
              <a:t>Research</a:t>
            </a:r>
          </a:p>
          <a:p>
            <a:r>
              <a:rPr lang="en-GB" dirty="0"/>
              <a:t>Implications for Actuarial </a:t>
            </a:r>
            <a:r>
              <a:rPr lang="en-GB" dirty="0" smtClean="0"/>
              <a:t>Education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FOA PowerPoint template 08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08</Template>
  <TotalTime>518</TotalTime>
  <Words>1320</Words>
  <Application>Microsoft Office PowerPoint</Application>
  <PresentationFormat>A4 Paper (210x297 mm)</PresentationFormat>
  <Paragraphs>309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IFOA PowerPoint template 08</vt:lpstr>
      <vt:lpstr>Judgemental Topics in Actuarial Education and Research</vt:lpstr>
      <vt:lpstr>Background &amp; Motivation</vt:lpstr>
      <vt:lpstr> It’s an important subject to practitioners</vt:lpstr>
      <vt:lpstr>Why do we care?</vt:lpstr>
      <vt:lpstr>A Disturbing Example</vt:lpstr>
      <vt:lpstr>Why should we care?</vt:lpstr>
      <vt:lpstr>Cognitive heuristics and biases</vt:lpstr>
      <vt:lpstr>Model vs Judgment</vt:lpstr>
      <vt:lpstr>Agenda</vt:lpstr>
      <vt:lpstr>Recent Actuarial Studies</vt:lpstr>
      <vt:lpstr>Why Judgemental Research in GI?</vt:lpstr>
      <vt:lpstr>Recent Attempts</vt:lpstr>
      <vt:lpstr>Different Interpretations of Data</vt:lpstr>
      <vt:lpstr>Interaction with Experts</vt:lpstr>
      <vt:lpstr>Dedicated and Scientific Research</vt:lpstr>
      <vt:lpstr>One particular method</vt:lpstr>
      <vt:lpstr>Why are these formulas useful?</vt:lpstr>
      <vt:lpstr>Or this spreadsheet?</vt:lpstr>
      <vt:lpstr>Science has not always been like this</vt:lpstr>
      <vt:lpstr>Which is “The Queen Science”?</vt:lpstr>
      <vt:lpstr>Example Methods</vt:lpstr>
      <vt:lpstr>Large-scale Competitions</vt:lpstr>
      <vt:lpstr>Stories – rich source of data</vt:lpstr>
      <vt:lpstr>Dedication</vt:lpstr>
      <vt:lpstr>Multi-disciplinary Approach</vt:lpstr>
      <vt:lpstr>It is very valid for actuarial scientists to engage in judgemental research!</vt:lpstr>
      <vt:lpstr>Implications for Actuarial Education</vt:lpstr>
      <vt:lpstr>Fit for purpose?</vt:lpstr>
      <vt:lpstr>Updating with New Data – without training</vt:lpstr>
      <vt:lpstr>Updating with New Data – with training</vt:lpstr>
      <vt:lpstr>Actuarial Syllabus</vt:lpstr>
      <vt:lpstr>Actuarial Science B.Sc. / M.Sc. courses</vt:lpstr>
      <vt:lpstr>Conclusions</vt:lpstr>
      <vt:lpstr>Agenda</vt:lpstr>
      <vt:lpstr>Research – influential, multi-disciplinary – even if not risk-free</vt:lpstr>
      <vt:lpstr>Education – working with expert judgement is an important skill to nurture</vt:lpstr>
      <vt:lpstr>Working Party Plans</vt:lpstr>
      <vt:lpstr>Working party members</vt:lpstr>
      <vt:lpstr>Questions</vt:lpstr>
    </vt:vector>
  </TitlesOfParts>
  <Company>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barbarab</dc:creator>
  <cp:lastModifiedBy>Lo, Jo</cp:lastModifiedBy>
  <cp:revision>68</cp:revision>
  <dcterms:created xsi:type="dcterms:W3CDTF">2013-01-16T11:22:54Z</dcterms:created>
  <dcterms:modified xsi:type="dcterms:W3CDTF">2014-11-30T20:03:49Z</dcterms:modified>
</cp:coreProperties>
</file>